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4" r:id="rId3"/>
    <p:sldMasterId id="2147483712" r:id="rId4"/>
    <p:sldMasterId id="2147483745" r:id="rId5"/>
    <p:sldMasterId id="2147483761" r:id="rId6"/>
    <p:sldMasterId id="2147483775" r:id="rId7"/>
  </p:sldMasterIdLst>
  <p:notesMasterIdLst>
    <p:notesMasterId r:id="rId63"/>
  </p:notesMasterIdLst>
  <p:sldIdLst>
    <p:sldId id="271" r:id="rId8"/>
    <p:sldId id="348" r:id="rId9"/>
    <p:sldId id="274" r:id="rId10"/>
    <p:sldId id="353" r:id="rId11"/>
    <p:sldId id="275" r:id="rId12"/>
    <p:sldId id="277" r:id="rId13"/>
    <p:sldId id="279" r:id="rId14"/>
    <p:sldId id="288" r:id="rId15"/>
    <p:sldId id="349" r:id="rId16"/>
    <p:sldId id="282" r:id="rId17"/>
    <p:sldId id="344" r:id="rId18"/>
    <p:sldId id="357" r:id="rId19"/>
    <p:sldId id="317" r:id="rId20"/>
    <p:sldId id="334" r:id="rId21"/>
    <p:sldId id="321" r:id="rId22"/>
    <p:sldId id="322" r:id="rId23"/>
    <p:sldId id="286" r:id="rId24"/>
    <p:sldId id="290" r:id="rId25"/>
    <p:sldId id="291" r:id="rId26"/>
    <p:sldId id="293" r:id="rId27"/>
    <p:sldId id="294" r:id="rId28"/>
    <p:sldId id="295" r:id="rId29"/>
    <p:sldId id="258" r:id="rId30"/>
    <p:sldId id="259" r:id="rId31"/>
    <p:sldId id="260" r:id="rId32"/>
    <p:sldId id="261" r:id="rId33"/>
    <p:sldId id="262" r:id="rId34"/>
    <p:sldId id="263" r:id="rId35"/>
    <p:sldId id="264" r:id="rId36"/>
    <p:sldId id="265" r:id="rId37"/>
    <p:sldId id="267" r:id="rId38"/>
    <p:sldId id="266" r:id="rId39"/>
    <p:sldId id="268" r:id="rId40"/>
    <p:sldId id="269" r:id="rId41"/>
    <p:sldId id="336" r:id="rId42"/>
    <p:sldId id="296" r:id="rId43"/>
    <p:sldId id="298" r:id="rId44"/>
    <p:sldId id="299" r:id="rId45"/>
    <p:sldId id="300" r:id="rId46"/>
    <p:sldId id="332" r:id="rId47"/>
    <p:sldId id="302" r:id="rId48"/>
    <p:sldId id="307" r:id="rId49"/>
    <p:sldId id="303" r:id="rId50"/>
    <p:sldId id="346" r:id="rId51"/>
    <p:sldId id="305" r:id="rId52"/>
    <p:sldId id="328" r:id="rId53"/>
    <p:sldId id="326" r:id="rId54"/>
    <p:sldId id="309" r:id="rId55"/>
    <p:sldId id="310" r:id="rId56"/>
    <p:sldId id="324" r:id="rId57"/>
    <p:sldId id="311" r:id="rId58"/>
    <p:sldId id="312" r:id="rId59"/>
    <p:sldId id="313" r:id="rId60"/>
    <p:sldId id="355" r:id="rId61"/>
    <p:sldId id="359" r:id="rId6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18" d="100"/>
          <a:sy n="118" d="100"/>
        </p:scale>
        <p:origin x="-14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75D97-69F1-4507-B909-BEEFC311E2E8}"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2A542BD6-24B1-4AA5-BD1E-7AE0160E0ABE}">
      <dgm:prSet phldrT="[Text]"/>
      <dgm:spPr/>
      <dgm:t>
        <a:bodyPr/>
        <a:lstStyle/>
        <a:p>
          <a:endParaRPr lang="en-US" sz="1400" dirty="0"/>
        </a:p>
      </dgm:t>
    </dgm:pt>
    <dgm:pt modelId="{B9EBC9FB-D570-4B9A-BA4D-73EA3BF2DC93}" type="parTrans" cxnId="{C73B9F99-497C-4DB2-8E59-FA086BE00520}">
      <dgm:prSet/>
      <dgm:spPr/>
      <dgm:t>
        <a:bodyPr/>
        <a:lstStyle/>
        <a:p>
          <a:endParaRPr lang="en-US"/>
        </a:p>
      </dgm:t>
    </dgm:pt>
    <dgm:pt modelId="{76429753-3C5E-458C-BEC8-4F847E6C951E}" type="sibTrans" cxnId="{C73B9F99-497C-4DB2-8E59-FA086BE00520}">
      <dgm:prSet/>
      <dgm:spPr/>
      <dgm:t>
        <a:bodyPr/>
        <a:lstStyle/>
        <a:p>
          <a:endParaRPr lang="en-US"/>
        </a:p>
      </dgm:t>
    </dgm:pt>
    <dgm:pt modelId="{C302593B-67C2-436A-870E-46EF67C6F7AD}">
      <dgm:prSet/>
      <dgm:spPr/>
      <dgm:t>
        <a:bodyPr/>
        <a:lstStyle/>
        <a:p>
          <a:endParaRPr lang="en-US" sz="1400" dirty="0" smtClean="0">
            <a:latin typeface="Arial" charset="0"/>
            <a:cs typeface="Arial" charset="0"/>
          </a:endParaRPr>
        </a:p>
      </dgm:t>
    </dgm:pt>
    <dgm:pt modelId="{12CD2D06-EB69-4448-B8D5-1862DE95EC56}" type="parTrans" cxnId="{92F462F3-9555-4D3A-B879-0A4679D4B59E}">
      <dgm:prSet/>
      <dgm:spPr/>
      <dgm:t>
        <a:bodyPr/>
        <a:lstStyle/>
        <a:p>
          <a:endParaRPr lang="en-US"/>
        </a:p>
      </dgm:t>
    </dgm:pt>
    <dgm:pt modelId="{E395670E-627A-4E0F-84EA-2D400638A263}" type="sibTrans" cxnId="{92F462F3-9555-4D3A-B879-0A4679D4B59E}">
      <dgm:prSet/>
      <dgm:spPr/>
      <dgm:t>
        <a:bodyPr/>
        <a:lstStyle/>
        <a:p>
          <a:endParaRPr lang="en-US"/>
        </a:p>
      </dgm:t>
    </dgm:pt>
    <dgm:pt modelId="{286FCC39-DB84-433B-BA90-AFFF01AC9F4A}">
      <dgm:prSet custT="1"/>
      <dgm:spPr/>
      <dgm:t>
        <a:bodyPr/>
        <a:lstStyle/>
        <a:p>
          <a:r>
            <a:rPr lang="en-US" sz="2400" b="0" dirty="0" smtClean="0">
              <a:latin typeface="Arial" charset="0"/>
              <a:cs typeface="Arial" charset="0"/>
            </a:rPr>
            <a:t>Become familiar with </a:t>
          </a:r>
          <a:r>
            <a:rPr lang="en-US" sz="2400" b="0" dirty="0" err="1" smtClean="0">
              <a:latin typeface="Arial" charset="0"/>
              <a:cs typeface="Arial" charset="0"/>
            </a:rPr>
            <a:t>joints,spine</a:t>
          </a:r>
          <a:r>
            <a:rPr lang="en-US" sz="2400" b="0" dirty="0" smtClean="0">
              <a:latin typeface="Arial" charset="0"/>
              <a:cs typeface="Arial" charset="0"/>
            </a:rPr>
            <a:t> and extra-spinal manifestations of </a:t>
          </a:r>
          <a:r>
            <a:rPr lang="en-US" sz="2400" b="0" dirty="0" err="1" smtClean="0">
              <a:latin typeface="Arial" charset="0"/>
              <a:cs typeface="Arial" charset="0"/>
            </a:rPr>
            <a:t>SpA</a:t>
          </a:r>
          <a:endParaRPr lang="en-US" sz="2400" b="0" dirty="0" smtClean="0">
            <a:latin typeface="Arial" charset="0"/>
            <a:cs typeface="Arial" charset="0"/>
          </a:endParaRPr>
        </a:p>
      </dgm:t>
    </dgm:pt>
    <dgm:pt modelId="{BEC4DB56-5412-46A7-887C-CD2CB37DD35D}" type="parTrans" cxnId="{C5A2CD77-ED61-41D2-BE8D-57CA719426A2}">
      <dgm:prSet/>
      <dgm:spPr/>
      <dgm:t>
        <a:bodyPr/>
        <a:lstStyle/>
        <a:p>
          <a:endParaRPr lang="en-US"/>
        </a:p>
      </dgm:t>
    </dgm:pt>
    <dgm:pt modelId="{837FA9C0-4A1A-4844-BC46-50D9EBF7246F}" type="sibTrans" cxnId="{C5A2CD77-ED61-41D2-BE8D-57CA719426A2}">
      <dgm:prSet/>
      <dgm:spPr/>
      <dgm:t>
        <a:bodyPr/>
        <a:lstStyle/>
        <a:p>
          <a:endParaRPr lang="en-US"/>
        </a:p>
      </dgm:t>
    </dgm:pt>
    <dgm:pt modelId="{5B39C73E-3DB4-4B90-88F4-473CF8F71FF0}">
      <dgm:prSet phldrT="[Text]"/>
      <dgm:spPr/>
      <dgm:t>
        <a:bodyPr/>
        <a:lstStyle/>
        <a:p>
          <a:r>
            <a:rPr lang="en-US" dirty="0" smtClean="0"/>
            <a:t>1</a:t>
          </a:r>
          <a:endParaRPr lang="en-US" dirty="0"/>
        </a:p>
      </dgm:t>
    </dgm:pt>
    <dgm:pt modelId="{09747BB4-4DFC-484B-A670-412C8FD8ACB7}" type="parTrans" cxnId="{B4A5D9CC-AA99-4A2D-AE19-D8C95A601C15}">
      <dgm:prSet/>
      <dgm:spPr/>
      <dgm:t>
        <a:bodyPr/>
        <a:lstStyle/>
        <a:p>
          <a:endParaRPr lang="en-US"/>
        </a:p>
      </dgm:t>
    </dgm:pt>
    <dgm:pt modelId="{05AE7CBE-E340-41E9-9B0A-DB65B09C4C9D}" type="sibTrans" cxnId="{B4A5D9CC-AA99-4A2D-AE19-D8C95A601C15}">
      <dgm:prSet/>
      <dgm:spPr/>
      <dgm:t>
        <a:bodyPr/>
        <a:lstStyle/>
        <a:p>
          <a:endParaRPr lang="en-US"/>
        </a:p>
      </dgm:t>
    </dgm:pt>
    <dgm:pt modelId="{3A8586A2-9C24-4DF2-B8A9-E8C378A460DE}">
      <dgm:prSet/>
      <dgm:spPr/>
      <dgm:t>
        <a:bodyPr/>
        <a:lstStyle/>
        <a:p>
          <a:r>
            <a:rPr lang="en-US" dirty="0" smtClean="0">
              <a:latin typeface="Arial" charset="0"/>
              <a:cs typeface="Arial" charset="0"/>
            </a:rPr>
            <a:t>2</a:t>
          </a:r>
        </a:p>
      </dgm:t>
    </dgm:pt>
    <dgm:pt modelId="{12AE876F-051B-49D5-AB7D-E422BF65333B}" type="parTrans" cxnId="{39256CEC-2972-4AA9-A10B-2C5DB1DBCD19}">
      <dgm:prSet/>
      <dgm:spPr/>
      <dgm:t>
        <a:bodyPr/>
        <a:lstStyle/>
        <a:p>
          <a:endParaRPr lang="en-US"/>
        </a:p>
      </dgm:t>
    </dgm:pt>
    <dgm:pt modelId="{1A4B6AF3-1AAB-4E0A-BF20-10410F385A4D}" type="sibTrans" cxnId="{39256CEC-2972-4AA9-A10B-2C5DB1DBCD19}">
      <dgm:prSet/>
      <dgm:spPr/>
      <dgm:t>
        <a:bodyPr/>
        <a:lstStyle/>
        <a:p>
          <a:endParaRPr lang="en-US"/>
        </a:p>
      </dgm:t>
    </dgm:pt>
    <dgm:pt modelId="{F39A6569-1159-40C8-A06F-48779DA52648}">
      <dgm:prSet/>
      <dgm:spPr/>
      <dgm:t>
        <a:bodyPr/>
        <a:lstStyle/>
        <a:p>
          <a:r>
            <a:rPr lang="en-US" b="1" dirty="0" smtClean="0">
              <a:latin typeface="Arial" charset="0"/>
              <a:cs typeface="Arial" charset="0"/>
            </a:rPr>
            <a:t>3</a:t>
          </a:r>
        </a:p>
      </dgm:t>
    </dgm:pt>
    <dgm:pt modelId="{F59A6351-32D7-4734-880D-420E064A334F}" type="parTrans" cxnId="{5B51FA78-5B75-4E78-B433-4117CD9DAE09}">
      <dgm:prSet/>
      <dgm:spPr/>
      <dgm:t>
        <a:bodyPr/>
        <a:lstStyle/>
        <a:p>
          <a:endParaRPr lang="en-US"/>
        </a:p>
      </dgm:t>
    </dgm:pt>
    <dgm:pt modelId="{EA94A17F-6148-4BAC-8027-8C0DD1AACFE2}" type="sibTrans" cxnId="{5B51FA78-5B75-4E78-B433-4117CD9DAE09}">
      <dgm:prSet/>
      <dgm:spPr/>
      <dgm:t>
        <a:bodyPr/>
        <a:lstStyle/>
        <a:p>
          <a:endParaRPr lang="en-US"/>
        </a:p>
      </dgm:t>
    </dgm:pt>
    <dgm:pt modelId="{1047FC13-4361-405C-A115-0FE4EA8D147A}">
      <dgm:prSet custT="1"/>
      <dgm:spPr/>
      <dgm:t>
        <a:bodyPr/>
        <a:lstStyle/>
        <a:p>
          <a:r>
            <a:rPr lang="en-US" sz="2400" dirty="0"/>
            <a:t>Gain a basic understanding of the Spondylo-Arthritis</a:t>
          </a:r>
        </a:p>
      </dgm:t>
    </dgm:pt>
    <dgm:pt modelId="{6AA09931-7952-449D-992E-63E58A9B1A17}" type="parTrans" cxnId="{D13C6A71-D95C-4876-8373-FF48FC44E86A}">
      <dgm:prSet/>
      <dgm:spPr/>
      <dgm:t>
        <a:bodyPr/>
        <a:lstStyle/>
        <a:p>
          <a:endParaRPr lang="en-US"/>
        </a:p>
      </dgm:t>
    </dgm:pt>
    <dgm:pt modelId="{551A3DC0-D171-4B64-B1B8-BB165FA0235C}" type="sibTrans" cxnId="{D13C6A71-D95C-4876-8373-FF48FC44E86A}">
      <dgm:prSet/>
      <dgm:spPr/>
      <dgm:t>
        <a:bodyPr/>
        <a:lstStyle/>
        <a:p>
          <a:endParaRPr lang="en-US"/>
        </a:p>
      </dgm:t>
    </dgm:pt>
    <dgm:pt modelId="{AB59F89B-899F-4BA1-BECA-2340E934D7AE}">
      <dgm:prSet/>
      <dgm:spPr/>
      <dgm:t>
        <a:bodyPr/>
        <a:lstStyle/>
        <a:p>
          <a:endParaRPr lang="en-US" sz="1400" dirty="0"/>
        </a:p>
      </dgm:t>
    </dgm:pt>
    <dgm:pt modelId="{046C94C1-522E-4809-AF38-78B852461ACD}" type="parTrans" cxnId="{A325ACCA-BA0D-4AB8-803F-EA02C576EB95}">
      <dgm:prSet/>
      <dgm:spPr/>
      <dgm:t>
        <a:bodyPr/>
        <a:lstStyle/>
        <a:p>
          <a:endParaRPr lang="en-US"/>
        </a:p>
      </dgm:t>
    </dgm:pt>
    <dgm:pt modelId="{F59606CA-56C4-4E5F-B698-BCE3F219377D}" type="sibTrans" cxnId="{A325ACCA-BA0D-4AB8-803F-EA02C576EB95}">
      <dgm:prSet/>
      <dgm:spPr/>
      <dgm:t>
        <a:bodyPr/>
        <a:lstStyle/>
        <a:p>
          <a:endParaRPr lang="en-US"/>
        </a:p>
      </dgm:t>
    </dgm:pt>
    <dgm:pt modelId="{30D5FD37-A889-463E-9CB3-57226AA1DDE9}">
      <dgm:prSet custT="1"/>
      <dgm:spPr/>
      <dgm:t>
        <a:bodyPr/>
        <a:lstStyle/>
        <a:p>
          <a:r>
            <a:rPr lang="en-US" sz="2400" dirty="0" smtClean="0">
              <a:latin typeface="Arial" charset="0"/>
              <a:cs typeface="Arial" charset="0"/>
            </a:rPr>
            <a:t>Learn specific Characteristics </a:t>
          </a:r>
          <a:r>
            <a:rPr lang="en-US" sz="2400" dirty="0" err="1" smtClean="0">
              <a:latin typeface="Arial" charset="0"/>
              <a:cs typeface="Arial" charset="0"/>
            </a:rPr>
            <a:t>SpA</a:t>
          </a:r>
          <a:r>
            <a:rPr lang="en-US" sz="2400" dirty="0" smtClean="0">
              <a:latin typeface="Arial" charset="0"/>
              <a:cs typeface="Arial" charset="0"/>
            </a:rPr>
            <a:t> </a:t>
          </a:r>
        </a:p>
      </dgm:t>
    </dgm:pt>
    <dgm:pt modelId="{43343349-643A-428A-964A-91DA2D3BF146}" type="parTrans" cxnId="{8B81BCC2-EC81-42C3-9929-E3137957E7D8}">
      <dgm:prSet/>
      <dgm:spPr/>
      <dgm:t>
        <a:bodyPr/>
        <a:lstStyle/>
        <a:p>
          <a:endParaRPr lang="en-US"/>
        </a:p>
      </dgm:t>
    </dgm:pt>
    <dgm:pt modelId="{BED91849-11CB-4B8C-8EA5-C0C9866F6311}" type="sibTrans" cxnId="{8B81BCC2-EC81-42C3-9929-E3137957E7D8}">
      <dgm:prSet/>
      <dgm:spPr/>
      <dgm:t>
        <a:bodyPr/>
        <a:lstStyle/>
        <a:p>
          <a:endParaRPr lang="en-US"/>
        </a:p>
      </dgm:t>
    </dgm:pt>
    <dgm:pt modelId="{98E1C750-D490-4B83-8369-74C1B86B5F2F}">
      <dgm:prSet custT="1"/>
      <dgm:spPr/>
      <dgm:t>
        <a:bodyPr/>
        <a:lstStyle/>
        <a:p>
          <a:r>
            <a:rPr lang="en-US" sz="2400" dirty="0" smtClean="0">
              <a:latin typeface="Arial" charset="0"/>
              <a:cs typeface="Arial" charset="0"/>
            </a:rPr>
            <a:t>Differentiate SpA from other chronic Arthritis</a:t>
          </a:r>
        </a:p>
      </dgm:t>
    </dgm:pt>
    <dgm:pt modelId="{D7BBE61C-5CCA-4B09-9504-BCB127800726}" type="parTrans" cxnId="{27D38E98-10FE-46DC-9CAC-BAE757A8F465}">
      <dgm:prSet/>
      <dgm:spPr/>
      <dgm:t>
        <a:bodyPr/>
        <a:lstStyle/>
        <a:p>
          <a:endParaRPr lang="en-US"/>
        </a:p>
      </dgm:t>
    </dgm:pt>
    <dgm:pt modelId="{43BF2119-B68E-4378-B02F-FAEA4750EDAE}" type="sibTrans" cxnId="{27D38E98-10FE-46DC-9CAC-BAE757A8F465}">
      <dgm:prSet/>
      <dgm:spPr/>
      <dgm:t>
        <a:bodyPr/>
        <a:lstStyle/>
        <a:p>
          <a:endParaRPr lang="en-US"/>
        </a:p>
      </dgm:t>
    </dgm:pt>
    <dgm:pt modelId="{81BBFBDA-FD51-48DF-A2BD-EC9B9C4FAAC2}">
      <dgm:prSet/>
      <dgm:spPr/>
      <dgm:t>
        <a:bodyPr/>
        <a:lstStyle/>
        <a:p>
          <a:endParaRPr lang="en-US" sz="1400" dirty="0" smtClean="0">
            <a:latin typeface="Arial" charset="0"/>
            <a:cs typeface="Arial" charset="0"/>
          </a:endParaRPr>
        </a:p>
      </dgm:t>
    </dgm:pt>
    <dgm:pt modelId="{60B53A9F-96F0-44CE-9C2F-2CF7B383FC8B}" type="parTrans" cxnId="{639D0B8D-37FF-46DD-9831-96191E67A2C5}">
      <dgm:prSet/>
      <dgm:spPr/>
      <dgm:t>
        <a:bodyPr/>
        <a:lstStyle/>
        <a:p>
          <a:endParaRPr lang="en-US"/>
        </a:p>
      </dgm:t>
    </dgm:pt>
    <dgm:pt modelId="{0E8886CB-62F6-4563-BCDA-85DED338E14D}" type="sibTrans" cxnId="{639D0B8D-37FF-46DD-9831-96191E67A2C5}">
      <dgm:prSet/>
      <dgm:spPr/>
      <dgm:t>
        <a:bodyPr/>
        <a:lstStyle/>
        <a:p>
          <a:endParaRPr lang="en-US"/>
        </a:p>
      </dgm:t>
    </dgm:pt>
    <dgm:pt modelId="{61B6CBC3-07D8-4EDE-BAAC-3FDB120A958A}">
      <dgm:prSet custT="1"/>
      <dgm:spPr/>
      <dgm:t>
        <a:bodyPr/>
        <a:lstStyle/>
        <a:p>
          <a:r>
            <a:rPr lang="en-US" sz="2400" b="0" dirty="0" smtClean="0">
              <a:latin typeface="Arial" charset="0"/>
              <a:cs typeface="Arial" charset="0"/>
            </a:rPr>
            <a:t>Understand the current treatment paradigm and medications used</a:t>
          </a:r>
        </a:p>
      </dgm:t>
    </dgm:pt>
    <dgm:pt modelId="{B05B5193-2242-463E-8FBC-9D8D8DA1A930}" type="parTrans" cxnId="{E6C37C4B-B58E-4A6D-BC00-128B7F74E587}">
      <dgm:prSet/>
      <dgm:spPr/>
      <dgm:t>
        <a:bodyPr/>
        <a:lstStyle/>
        <a:p>
          <a:endParaRPr lang="en-US"/>
        </a:p>
      </dgm:t>
    </dgm:pt>
    <dgm:pt modelId="{658B116F-B5F0-4461-805B-73208ADB6701}" type="sibTrans" cxnId="{E6C37C4B-B58E-4A6D-BC00-128B7F74E587}">
      <dgm:prSet/>
      <dgm:spPr/>
      <dgm:t>
        <a:bodyPr/>
        <a:lstStyle/>
        <a:p>
          <a:endParaRPr lang="en-US"/>
        </a:p>
      </dgm:t>
    </dgm:pt>
    <dgm:pt modelId="{714091EC-C21E-494B-A90D-2BDA0DC94105}">
      <dgm:prSet/>
      <dgm:spPr/>
      <dgm:t>
        <a:bodyPr/>
        <a:lstStyle/>
        <a:p>
          <a:endParaRPr lang="en-US" sz="1700" b="1" dirty="0" smtClean="0">
            <a:latin typeface="Arial" charset="0"/>
            <a:cs typeface="Arial" charset="0"/>
          </a:endParaRPr>
        </a:p>
      </dgm:t>
    </dgm:pt>
    <dgm:pt modelId="{AFB4BEFF-46ED-4539-827E-9A6D617A84BD}" type="parTrans" cxnId="{6BAE485B-62BF-4864-AFD5-F1D18830EE67}">
      <dgm:prSet/>
      <dgm:spPr/>
      <dgm:t>
        <a:bodyPr/>
        <a:lstStyle/>
        <a:p>
          <a:endParaRPr lang="en-US"/>
        </a:p>
      </dgm:t>
    </dgm:pt>
    <dgm:pt modelId="{7C91012E-A544-4BF8-8693-D476D496420B}" type="sibTrans" cxnId="{6BAE485B-62BF-4864-AFD5-F1D18830EE67}">
      <dgm:prSet/>
      <dgm:spPr/>
      <dgm:t>
        <a:bodyPr/>
        <a:lstStyle/>
        <a:p>
          <a:endParaRPr lang="en-US"/>
        </a:p>
      </dgm:t>
    </dgm:pt>
    <dgm:pt modelId="{DD6FD3E3-F3EE-4798-899C-327B1375BBEB}" type="pres">
      <dgm:prSet presAssocID="{4EC75D97-69F1-4507-B909-BEEFC311E2E8}" presName="linearFlow" presStyleCnt="0">
        <dgm:presLayoutVars>
          <dgm:dir/>
          <dgm:animLvl val="lvl"/>
          <dgm:resizeHandles val="exact"/>
        </dgm:presLayoutVars>
      </dgm:prSet>
      <dgm:spPr/>
      <dgm:t>
        <a:bodyPr/>
        <a:lstStyle/>
        <a:p>
          <a:endParaRPr lang="en-US"/>
        </a:p>
      </dgm:t>
    </dgm:pt>
    <dgm:pt modelId="{D7665A65-8AFF-416E-884C-A393EF584492}" type="pres">
      <dgm:prSet presAssocID="{5B39C73E-3DB4-4B90-88F4-473CF8F71FF0}" presName="composite" presStyleCnt="0"/>
      <dgm:spPr/>
    </dgm:pt>
    <dgm:pt modelId="{02D319D1-1FF5-4EF8-A5DF-E5898F9D7DD3}" type="pres">
      <dgm:prSet presAssocID="{5B39C73E-3DB4-4B90-88F4-473CF8F71FF0}" presName="parentText" presStyleLbl="alignNode1" presStyleIdx="0" presStyleCnt="3">
        <dgm:presLayoutVars>
          <dgm:chMax val="1"/>
          <dgm:bulletEnabled val="1"/>
        </dgm:presLayoutVars>
      </dgm:prSet>
      <dgm:spPr/>
      <dgm:t>
        <a:bodyPr/>
        <a:lstStyle/>
        <a:p>
          <a:endParaRPr lang="en-US"/>
        </a:p>
      </dgm:t>
    </dgm:pt>
    <dgm:pt modelId="{B2E066BC-1A2E-48C9-8873-5DDCF04E9706}" type="pres">
      <dgm:prSet presAssocID="{5B39C73E-3DB4-4B90-88F4-473CF8F71FF0}" presName="descendantText" presStyleLbl="alignAcc1" presStyleIdx="0" presStyleCnt="3">
        <dgm:presLayoutVars>
          <dgm:bulletEnabled val="1"/>
        </dgm:presLayoutVars>
      </dgm:prSet>
      <dgm:spPr/>
      <dgm:t>
        <a:bodyPr/>
        <a:lstStyle/>
        <a:p>
          <a:endParaRPr lang="en-US"/>
        </a:p>
      </dgm:t>
    </dgm:pt>
    <dgm:pt modelId="{A0BA8D67-1277-4566-87BD-13E717210B4C}" type="pres">
      <dgm:prSet presAssocID="{05AE7CBE-E340-41E9-9B0A-DB65B09C4C9D}" presName="sp" presStyleCnt="0"/>
      <dgm:spPr/>
    </dgm:pt>
    <dgm:pt modelId="{EAAA538F-5EB9-4B0A-862A-0B99408F4E13}" type="pres">
      <dgm:prSet presAssocID="{3A8586A2-9C24-4DF2-B8A9-E8C378A460DE}" presName="composite" presStyleCnt="0"/>
      <dgm:spPr/>
    </dgm:pt>
    <dgm:pt modelId="{0D209CE4-CAAD-4DC9-ACE7-5A35649292CE}" type="pres">
      <dgm:prSet presAssocID="{3A8586A2-9C24-4DF2-B8A9-E8C378A460DE}" presName="parentText" presStyleLbl="alignNode1" presStyleIdx="1" presStyleCnt="3">
        <dgm:presLayoutVars>
          <dgm:chMax val="1"/>
          <dgm:bulletEnabled val="1"/>
        </dgm:presLayoutVars>
      </dgm:prSet>
      <dgm:spPr/>
      <dgm:t>
        <a:bodyPr/>
        <a:lstStyle/>
        <a:p>
          <a:endParaRPr lang="en-US"/>
        </a:p>
      </dgm:t>
    </dgm:pt>
    <dgm:pt modelId="{2F9F8DE7-24C3-41C9-8362-962BDC639E74}" type="pres">
      <dgm:prSet presAssocID="{3A8586A2-9C24-4DF2-B8A9-E8C378A460DE}" presName="descendantText" presStyleLbl="alignAcc1" presStyleIdx="1" presStyleCnt="3">
        <dgm:presLayoutVars>
          <dgm:bulletEnabled val="1"/>
        </dgm:presLayoutVars>
      </dgm:prSet>
      <dgm:spPr/>
      <dgm:t>
        <a:bodyPr/>
        <a:lstStyle/>
        <a:p>
          <a:endParaRPr lang="en-US"/>
        </a:p>
      </dgm:t>
    </dgm:pt>
    <dgm:pt modelId="{33A45C9A-698E-4005-9EEA-BF7E505FD364}" type="pres">
      <dgm:prSet presAssocID="{1A4B6AF3-1AAB-4E0A-BF20-10410F385A4D}" presName="sp" presStyleCnt="0"/>
      <dgm:spPr/>
    </dgm:pt>
    <dgm:pt modelId="{75CA8BBF-1705-4FA1-8CFC-A01CD4168805}" type="pres">
      <dgm:prSet presAssocID="{F39A6569-1159-40C8-A06F-48779DA52648}" presName="composite" presStyleCnt="0"/>
      <dgm:spPr/>
    </dgm:pt>
    <dgm:pt modelId="{147C2131-0362-4EB2-A0F8-89BF370C629C}" type="pres">
      <dgm:prSet presAssocID="{F39A6569-1159-40C8-A06F-48779DA52648}" presName="parentText" presStyleLbl="alignNode1" presStyleIdx="2" presStyleCnt="3">
        <dgm:presLayoutVars>
          <dgm:chMax val="1"/>
          <dgm:bulletEnabled val="1"/>
        </dgm:presLayoutVars>
      </dgm:prSet>
      <dgm:spPr/>
      <dgm:t>
        <a:bodyPr/>
        <a:lstStyle/>
        <a:p>
          <a:endParaRPr lang="en-US"/>
        </a:p>
      </dgm:t>
    </dgm:pt>
    <dgm:pt modelId="{97A3D469-DFAA-4FC8-AF97-1B8037AA485A}" type="pres">
      <dgm:prSet presAssocID="{F39A6569-1159-40C8-A06F-48779DA52648}" presName="descendantText" presStyleLbl="alignAcc1" presStyleIdx="2" presStyleCnt="3" custScaleY="196323">
        <dgm:presLayoutVars>
          <dgm:bulletEnabled val="1"/>
        </dgm:presLayoutVars>
      </dgm:prSet>
      <dgm:spPr/>
      <dgm:t>
        <a:bodyPr/>
        <a:lstStyle/>
        <a:p>
          <a:endParaRPr lang="en-US"/>
        </a:p>
      </dgm:t>
    </dgm:pt>
  </dgm:ptLst>
  <dgm:cxnLst>
    <dgm:cxn modelId="{6BAE485B-62BF-4864-AFD5-F1D18830EE67}" srcId="{F39A6569-1159-40C8-A06F-48779DA52648}" destId="{714091EC-C21E-494B-A90D-2BDA0DC94105}" srcOrd="2" destOrd="0" parTransId="{AFB4BEFF-46ED-4539-827E-9A6D617A84BD}" sibTransId="{7C91012E-A544-4BF8-8693-D476D496420B}"/>
    <dgm:cxn modelId="{B403020F-9358-41BF-824C-5E6C84DD9FFE}" type="presOf" srcId="{1047FC13-4361-405C-A115-0FE4EA8D147A}" destId="{B2E066BC-1A2E-48C9-8873-5DDCF04E9706}" srcOrd="0" destOrd="1" presId="urn:microsoft.com/office/officeart/2005/8/layout/chevron2"/>
    <dgm:cxn modelId="{3A826DA6-40C8-43A1-B372-951EC5C14D39}" type="presOf" srcId="{5B39C73E-3DB4-4B90-88F4-473CF8F71FF0}" destId="{02D319D1-1FF5-4EF8-A5DF-E5898F9D7DD3}" srcOrd="0" destOrd="0" presId="urn:microsoft.com/office/officeart/2005/8/layout/chevron2"/>
    <dgm:cxn modelId="{9638BB96-D2A7-4256-99C4-76BCF62816AA}" type="presOf" srcId="{30D5FD37-A889-463E-9CB3-57226AA1DDE9}" destId="{2F9F8DE7-24C3-41C9-8362-962BDC639E74}" srcOrd="0" destOrd="1" presId="urn:microsoft.com/office/officeart/2005/8/layout/chevron2"/>
    <dgm:cxn modelId="{0F2B1A5B-6820-4193-AE0C-AF8087B21FBD}" type="presOf" srcId="{C302593B-67C2-436A-870E-46EF67C6F7AD}" destId="{2F9F8DE7-24C3-41C9-8362-962BDC639E74}" srcOrd="0" destOrd="0" presId="urn:microsoft.com/office/officeart/2005/8/layout/chevron2"/>
    <dgm:cxn modelId="{06EEF495-B126-4276-A8A3-4EF25CED1F9D}" type="presOf" srcId="{F39A6569-1159-40C8-A06F-48779DA52648}" destId="{147C2131-0362-4EB2-A0F8-89BF370C629C}" srcOrd="0" destOrd="0" presId="urn:microsoft.com/office/officeart/2005/8/layout/chevron2"/>
    <dgm:cxn modelId="{D68D5D89-6CF8-42D1-9F00-E00D5536F4EC}" type="presOf" srcId="{2A542BD6-24B1-4AA5-BD1E-7AE0160E0ABE}" destId="{B2E066BC-1A2E-48C9-8873-5DDCF04E9706}" srcOrd="0" destOrd="0" presId="urn:microsoft.com/office/officeart/2005/8/layout/chevron2"/>
    <dgm:cxn modelId="{07D82636-53AF-449D-B76F-EE8E3FA9934B}" type="presOf" srcId="{3A8586A2-9C24-4DF2-B8A9-E8C378A460DE}" destId="{0D209CE4-CAAD-4DC9-ACE7-5A35649292CE}" srcOrd="0" destOrd="0" presId="urn:microsoft.com/office/officeart/2005/8/layout/chevron2"/>
    <dgm:cxn modelId="{27D38E98-10FE-46DC-9CAC-BAE757A8F465}" srcId="{3A8586A2-9C24-4DF2-B8A9-E8C378A460DE}" destId="{98E1C750-D490-4B83-8369-74C1B86B5F2F}" srcOrd="2" destOrd="0" parTransId="{D7BBE61C-5CCA-4B09-9504-BCB127800726}" sibTransId="{43BF2119-B68E-4378-B02F-FAEA4750EDAE}"/>
    <dgm:cxn modelId="{39256CEC-2972-4AA9-A10B-2C5DB1DBCD19}" srcId="{4EC75D97-69F1-4507-B909-BEEFC311E2E8}" destId="{3A8586A2-9C24-4DF2-B8A9-E8C378A460DE}" srcOrd="1" destOrd="0" parTransId="{12AE876F-051B-49D5-AB7D-E422BF65333B}" sibTransId="{1A4B6AF3-1AAB-4E0A-BF20-10410F385A4D}"/>
    <dgm:cxn modelId="{E6C37C4B-B58E-4A6D-BC00-128B7F74E587}" srcId="{F39A6569-1159-40C8-A06F-48779DA52648}" destId="{61B6CBC3-07D8-4EDE-BAAC-3FDB120A958A}" srcOrd="1" destOrd="0" parTransId="{B05B5193-2242-463E-8FBC-9D8D8DA1A930}" sibTransId="{658B116F-B5F0-4461-805B-73208ADB6701}"/>
    <dgm:cxn modelId="{7695270B-5E5F-4897-A164-B948F6CCFC30}" type="presOf" srcId="{61B6CBC3-07D8-4EDE-BAAC-3FDB120A958A}" destId="{97A3D469-DFAA-4FC8-AF97-1B8037AA485A}" srcOrd="0" destOrd="1" presId="urn:microsoft.com/office/officeart/2005/8/layout/chevron2"/>
    <dgm:cxn modelId="{D13C6A71-D95C-4876-8373-FF48FC44E86A}" srcId="{5B39C73E-3DB4-4B90-88F4-473CF8F71FF0}" destId="{1047FC13-4361-405C-A115-0FE4EA8D147A}" srcOrd="1" destOrd="0" parTransId="{6AA09931-7952-449D-992E-63E58A9B1A17}" sibTransId="{551A3DC0-D171-4B64-B1B8-BB165FA0235C}"/>
    <dgm:cxn modelId="{2834C359-E560-4D9D-902F-2670B6398371}" type="presOf" srcId="{4EC75D97-69F1-4507-B909-BEEFC311E2E8}" destId="{DD6FD3E3-F3EE-4798-899C-327B1375BBEB}" srcOrd="0" destOrd="0" presId="urn:microsoft.com/office/officeart/2005/8/layout/chevron2"/>
    <dgm:cxn modelId="{09BBF2A9-8CA7-4286-A409-07F89AC1D4EE}" type="presOf" srcId="{81BBFBDA-FD51-48DF-A2BD-EC9B9C4FAAC2}" destId="{2F9F8DE7-24C3-41C9-8362-962BDC639E74}" srcOrd="0" destOrd="3" presId="urn:microsoft.com/office/officeart/2005/8/layout/chevron2"/>
    <dgm:cxn modelId="{B4A5D9CC-AA99-4A2D-AE19-D8C95A601C15}" srcId="{4EC75D97-69F1-4507-B909-BEEFC311E2E8}" destId="{5B39C73E-3DB4-4B90-88F4-473CF8F71FF0}" srcOrd="0" destOrd="0" parTransId="{09747BB4-4DFC-484B-A670-412C8FD8ACB7}" sibTransId="{05AE7CBE-E340-41E9-9B0A-DB65B09C4C9D}"/>
    <dgm:cxn modelId="{EC75CB2C-0490-4B3C-A2E8-2DAFD8381ED8}" type="presOf" srcId="{98E1C750-D490-4B83-8369-74C1B86B5F2F}" destId="{2F9F8DE7-24C3-41C9-8362-962BDC639E74}" srcOrd="0" destOrd="2" presId="urn:microsoft.com/office/officeart/2005/8/layout/chevron2"/>
    <dgm:cxn modelId="{92F462F3-9555-4D3A-B879-0A4679D4B59E}" srcId="{3A8586A2-9C24-4DF2-B8A9-E8C378A460DE}" destId="{C302593B-67C2-436A-870E-46EF67C6F7AD}" srcOrd="0" destOrd="0" parTransId="{12CD2D06-EB69-4448-B8D5-1862DE95EC56}" sibTransId="{E395670E-627A-4E0F-84EA-2D400638A263}"/>
    <dgm:cxn modelId="{C73B9F99-497C-4DB2-8E59-FA086BE00520}" srcId="{5B39C73E-3DB4-4B90-88F4-473CF8F71FF0}" destId="{2A542BD6-24B1-4AA5-BD1E-7AE0160E0ABE}" srcOrd="0" destOrd="0" parTransId="{B9EBC9FB-D570-4B9A-BA4D-73EA3BF2DC93}" sibTransId="{76429753-3C5E-458C-BEC8-4F847E6C951E}"/>
    <dgm:cxn modelId="{A1440DFC-B4F4-44A7-957A-415473D89363}" type="presOf" srcId="{AB59F89B-899F-4BA1-BECA-2340E934D7AE}" destId="{B2E066BC-1A2E-48C9-8873-5DDCF04E9706}" srcOrd="0" destOrd="2" presId="urn:microsoft.com/office/officeart/2005/8/layout/chevron2"/>
    <dgm:cxn modelId="{C5A2CD77-ED61-41D2-BE8D-57CA719426A2}" srcId="{F39A6569-1159-40C8-A06F-48779DA52648}" destId="{286FCC39-DB84-433B-BA90-AFFF01AC9F4A}" srcOrd="0" destOrd="0" parTransId="{BEC4DB56-5412-46A7-887C-CD2CB37DD35D}" sibTransId="{837FA9C0-4A1A-4844-BC46-50D9EBF7246F}"/>
    <dgm:cxn modelId="{5B51FA78-5B75-4E78-B433-4117CD9DAE09}" srcId="{4EC75D97-69F1-4507-B909-BEEFC311E2E8}" destId="{F39A6569-1159-40C8-A06F-48779DA52648}" srcOrd="2" destOrd="0" parTransId="{F59A6351-32D7-4734-880D-420E064A334F}" sibTransId="{EA94A17F-6148-4BAC-8027-8C0DD1AACFE2}"/>
    <dgm:cxn modelId="{A325ACCA-BA0D-4AB8-803F-EA02C576EB95}" srcId="{5B39C73E-3DB4-4B90-88F4-473CF8F71FF0}" destId="{AB59F89B-899F-4BA1-BECA-2340E934D7AE}" srcOrd="2" destOrd="0" parTransId="{046C94C1-522E-4809-AF38-78B852461ACD}" sibTransId="{F59606CA-56C4-4E5F-B698-BCE3F219377D}"/>
    <dgm:cxn modelId="{7EB2A236-5E95-4FB1-AB00-775436EC2B32}" type="presOf" srcId="{714091EC-C21E-494B-A90D-2BDA0DC94105}" destId="{97A3D469-DFAA-4FC8-AF97-1B8037AA485A}" srcOrd="0" destOrd="2" presId="urn:microsoft.com/office/officeart/2005/8/layout/chevron2"/>
    <dgm:cxn modelId="{8B81BCC2-EC81-42C3-9929-E3137957E7D8}" srcId="{3A8586A2-9C24-4DF2-B8A9-E8C378A460DE}" destId="{30D5FD37-A889-463E-9CB3-57226AA1DDE9}" srcOrd="1" destOrd="0" parTransId="{43343349-643A-428A-964A-91DA2D3BF146}" sibTransId="{BED91849-11CB-4B8C-8EA5-C0C9866F6311}"/>
    <dgm:cxn modelId="{3905CE9C-FF28-435F-87F7-D8A252A825C7}" type="presOf" srcId="{286FCC39-DB84-433B-BA90-AFFF01AC9F4A}" destId="{97A3D469-DFAA-4FC8-AF97-1B8037AA485A}" srcOrd="0" destOrd="0" presId="urn:microsoft.com/office/officeart/2005/8/layout/chevron2"/>
    <dgm:cxn modelId="{639D0B8D-37FF-46DD-9831-96191E67A2C5}" srcId="{3A8586A2-9C24-4DF2-B8A9-E8C378A460DE}" destId="{81BBFBDA-FD51-48DF-A2BD-EC9B9C4FAAC2}" srcOrd="3" destOrd="0" parTransId="{60B53A9F-96F0-44CE-9C2F-2CF7B383FC8B}" sibTransId="{0E8886CB-62F6-4563-BCDA-85DED338E14D}"/>
    <dgm:cxn modelId="{8DC26F17-1962-4F9B-9485-3D4B80C47B22}" type="presParOf" srcId="{DD6FD3E3-F3EE-4798-899C-327B1375BBEB}" destId="{D7665A65-8AFF-416E-884C-A393EF584492}" srcOrd="0" destOrd="0" presId="urn:microsoft.com/office/officeart/2005/8/layout/chevron2"/>
    <dgm:cxn modelId="{AACC59F4-12B9-4ED9-B99D-A04987C57E7C}" type="presParOf" srcId="{D7665A65-8AFF-416E-884C-A393EF584492}" destId="{02D319D1-1FF5-4EF8-A5DF-E5898F9D7DD3}" srcOrd="0" destOrd="0" presId="urn:microsoft.com/office/officeart/2005/8/layout/chevron2"/>
    <dgm:cxn modelId="{9556D7FB-B265-4712-AFC8-B98AF8BAE9C0}" type="presParOf" srcId="{D7665A65-8AFF-416E-884C-A393EF584492}" destId="{B2E066BC-1A2E-48C9-8873-5DDCF04E9706}" srcOrd="1" destOrd="0" presId="urn:microsoft.com/office/officeart/2005/8/layout/chevron2"/>
    <dgm:cxn modelId="{0545D9FD-9DB3-40A5-93D3-BF9DDABEAE01}" type="presParOf" srcId="{DD6FD3E3-F3EE-4798-899C-327B1375BBEB}" destId="{A0BA8D67-1277-4566-87BD-13E717210B4C}" srcOrd="1" destOrd="0" presId="urn:microsoft.com/office/officeart/2005/8/layout/chevron2"/>
    <dgm:cxn modelId="{1D463E35-BBE2-4F89-9306-E2A3AF82BF48}" type="presParOf" srcId="{DD6FD3E3-F3EE-4798-899C-327B1375BBEB}" destId="{EAAA538F-5EB9-4B0A-862A-0B99408F4E13}" srcOrd="2" destOrd="0" presId="urn:microsoft.com/office/officeart/2005/8/layout/chevron2"/>
    <dgm:cxn modelId="{29DA6B6B-86E3-4316-874D-7C9AD9207A8F}" type="presParOf" srcId="{EAAA538F-5EB9-4B0A-862A-0B99408F4E13}" destId="{0D209CE4-CAAD-4DC9-ACE7-5A35649292CE}" srcOrd="0" destOrd="0" presId="urn:microsoft.com/office/officeart/2005/8/layout/chevron2"/>
    <dgm:cxn modelId="{F81709C0-3103-4359-8EAC-A2E37C6EF578}" type="presParOf" srcId="{EAAA538F-5EB9-4B0A-862A-0B99408F4E13}" destId="{2F9F8DE7-24C3-41C9-8362-962BDC639E74}" srcOrd="1" destOrd="0" presId="urn:microsoft.com/office/officeart/2005/8/layout/chevron2"/>
    <dgm:cxn modelId="{4FF71AEB-E814-4D28-B682-3F3E98BEDCFE}" type="presParOf" srcId="{DD6FD3E3-F3EE-4798-899C-327B1375BBEB}" destId="{33A45C9A-698E-4005-9EEA-BF7E505FD364}" srcOrd="3" destOrd="0" presId="urn:microsoft.com/office/officeart/2005/8/layout/chevron2"/>
    <dgm:cxn modelId="{9616E4E1-41C5-465B-9A81-81C9A83B83CD}" type="presParOf" srcId="{DD6FD3E3-F3EE-4798-899C-327B1375BBEB}" destId="{75CA8BBF-1705-4FA1-8CFC-A01CD4168805}" srcOrd="4" destOrd="0" presId="urn:microsoft.com/office/officeart/2005/8/layout/chevron2"/>
    <dgm:cxn modelId="{0420D1FF-A0B1-436E-BB3E-3D08198E64B4}" type="presParOf" srcId="{75CA8BBF-1705-4FA1-8CFC-A01CD4168805}" destId="{147C2131-0362-4EB2-A0F8-89BF370C629C}" srcOrd="0" destOrd="0" presId="urn:microsoft.com/office/officeart/2005/8/layout/chevron2"/>
    <dgm:cxn modelId="{7A1028F4-243D-4551-A3AB-713963C3BD8C}" type="presParOf" srcId="{75CA8BBF-1705-4FA1-8CFC-A01CD4168805}" destId="{97A3D469-DFAA-4FC8-AF97-1B8037AA485A}"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319D1-1FF5-4EF8-A5DF-E5898F9D7DD3}">
      <dsp:nvSpPr>
        <dsp:cNvPr id="0" name=""/>
        <dsp:cNvSpPr/>
      </dsp:nvSpPr>
      <dsp:spPr>
        <a:xfrm rot="5400000">
          <a:off x="-199532" y="203334"/>
          <a:ext cx="1330215" cy="93115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1</a:t>
          </a:r>
          <a:endParaRPr lang="en-US" sz="2700" kern="1200" dirty="0"/>
        </a:p>
      </dsp:txBody>
      <dsp:txXfrm rot="-5400000">
        <a:off x="1" y="469376"/>
        <a:ext cx="931150" cy="399065"/>
      </dsp:txXfrm>
    </dsp:sp>
    <dsp:sp modelId="{B2E066BC-1A2E-48C9-8873-5DDCF04E9706}">
      <dsp:nvSpPr>
        <dsp:cNvPr id="0" name=""/>
        <dsp:cNvSpPr/>
      </dsp:nvSpPr>
      <dsp:spPr>
        <a:xfrm rot="5400000">
          <a:off x="4109955" y="-3175002"/>
          <a:ext cx="864639" cy="722224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a:p>
          <a:pPr marL="228600" lvl="1" indent="-228600" algn="l" defTabSz="1066800">
            <a:lnSpc>
              <a:spcPct val="90000"/>
            </a:lnSpc>
            <a:spcBef>
              <a:spcPct val="0"/>
            </a:spcBef>
            <a:spcAft>
              <a:spcPct val="15000"/>
            </a:spcAft>
            <a:buChar char="••"/>
          </a:pPr>
          <a:r>
            <a:rPr lang="en-US" sz="2400" kern="1200" dirty="0"/>
            <a:t>Gain a basic understanding of the Spondylo-Arthritis</a:t>
          </a:r>
        </a:p>
        <a:p>
          <a:pPr marL="114300" lvl="1" indent="-114300" algn="l" defTabSz="622300">
            <a:lnSpc>
              <a:spcPct val="90000"/>
            </a:lnSpc>
            <a:spcBef>
              <a:spcPct val="0"/>
            </a:spcBef>
            <a:spcAft>
              <a:spcPct val="15000"/>
            </a:spcAft>
            <a:buChar char="••"/>
          </a:pPr>
          <a:endParaRPr lang="en-US" sz="1400" kern="1200" dirty="0"/>
        </a:p>
      </dsp:txBody>
      <dsp:txXfrm rot="-5400000">
        <a:off x="931150" y="46011"/>
        <a:ext cx="7180041" cy="780223"/>
      </dsp:txXfrm>
    </dsp:sp>
    <dsp:sp modelId="{0D209CE4-CAAD-4DC9-ACE7-5A35649292CE}">
      <dsp:nvSpPr>
        <dsp:cNvPr id="0" name=""/>
        <dsp:cNvSpPr/>
      </dsp:nvSpPr>
      <dsp:spPr>
        <a:xfrm rot="5400000">
          <a:off x="-199532" y="1358212"/>
          <a:ext cx="1330215" cy="931150"/>
        </a:xfrm>
        <a:prstGeom prst="chevron">
          <a:avLst/>
        </a:prstGeom>
        <a:solidFill>
          <a:schemeClr val="accent2">
            <a:hueOff val="1841548"/>
            <a:satOff val="-20757"/>
            <a:lumOff val="3431"/>
            <a:alphaOff val="0"/>
          </a:schemeClr>
        </a:solidFill>
        <a:ln w="25400" cap="flat" cmpd="sng" algn="ctr">
          <a:solidFill>
            <a:schemeClr val="accent2">
              <a:hueOff val="1841548"/>
              <a:satOff val="-20757"/>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latin typeface="Arial" charset="0"/>
              <a:cs typeface="Arial" charset="0"/>
            </a:rPr>
            <a:t>2</a:t>
          </a:r>
        </a:p>
      </dsp:txBody>
      <dsp:txXfrm rot="-5400000">
        <a:off x="1" y="1624254"/>
        <a:ext cx="931150" cy="399065"/>
      </dsp:txXfrm>
    </dsp:sp>
    <dsp:sp modelId="{2F9F8DE7-24C3-41C9-8362-962BDC639E74}">
      <dsp:nvSpPr>
        <dsp:cNvPr id="0" name=""/>
        <dsp:cNvSpPr/>
      </dsp:nvSpPr>
      <dsp:spPr>
        <a:xfrm rot="5400000">
          <a:off x="4109955" y="-2020124"/>
          <a:ext cx="864639" cy="7222249"/>
        </a:xfrm>
        <a:prstGeom prst="round2SameRect">
          <a:avLst/>
        </a:prstGeom>
        <a:solidFill>
          <a:schemeClr val="lt1">
            <a:alpha val="90000"/>
            <a:hueOff val="0"/>
            <a:satOff val="0"/>
            <a:lumOff val="0"/>
            <a:alphaOff val="0"/>
          </a:schemeClr>
        </a:solidFill>
        <a:ln w="25400" cap="flat" cmpd="sng" algn="ctr">
          <a:solidFill>
            <a:schemeClr val="accent2">
              <a:hueOff val="1841548"/>
              <a:satOff val="-20757"/>
              <a:lumOff val="34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smtClean="0">
            <a:latin typeface="Arial" charset="0"/>
            <a:cs typeface="Arial" charset="0"/>
          </a:endParaRPr>
        </a:p>
        <a:p>
          <a:pPr marL="228600" lvl="1" indent="-228600" algn="l" defTabSz="1066800">
            <a:lnSpc>
              <a:spcPct val="90000"/>
            </a:lnSpc>
            <a:spcBef>
              <a:spcPct val="0"/>
            </a:spcBef>
            <a:spcAft>
              <a:spcPct val="15000"/>
            </a:spcAft>
            <a:buChar char="••"/>
          </a:pPr>
          <a:r>
            <a:rPr lang="en-US" sz="2400" kern="1200" dirty="0" smtClean="0">
              <a:latin typeface="Arial" charset="0"/>
              <a:cs typeface="Arial" charset="0"/>
            </a:rPr>
            <a:t>Learn specific Characteristics </a:t>
          </a:r>
          <a:r>
            <a:rPr lang="en-US" sz="2400" kern="1200" dirty="0" err="1" smtClean="0">
              <a:latin typeface="Arial" charset="0"/>
              <a:cs typeface="Arial" charset="0"/>
            </a:rPr>
            <a:t>SpA</a:t>
          </a:r>
          <a:r>
            <a:rPr lang="en-US" sz="2400" kern="1200" dirty="0" smtClean="0">
              <a:latin typeface="Arial" charset="0"/>
              <a:cs typeface="Arial" charset="0"/>
            </a:rPr>
            <a:t> </a:t>
          </a:r>
        </a:p>
        <a:p>
          <a:pPr marL="228600" lvl="1" indent="-228600" algn="l" defTabSz="1066800">
            <a:lnSpc>
              <a:spcPct val="90000"/>
            </a:lnSpc>
            <a:spcBef>
              <a:spcPct val="0"/>
            </a:spcBef>
            <a:spcAft>
              <a:spcPct val="15000"/>
            </a:spcAft>
            <a:buChar char="••"/>
          </a:pPr>
          <a:r>
            <a:rPr lang="en-US" sz="2400" kern="1200" dirty="0" smtClean="0">
              <a:latin typeface="Arial" charset="0"/>
              <a:cs typeface="Arial" charset="0"/>
            </a:rPr>
            <a:t>Differentiate SpA from other chronic Arthritis</a:t>
          </a:r>
        </a:p>
        <a:p>
          <a:pPr marL="114300" lvl="1" indent="-114300" algn="l" defTabSz="622300">
            <a:lnSpc>
              <a:spcPct val="90000"/>
            </a:lnSpc>
            <a:spcBef>
              <a:spcPct val="0"/>
            </a:spcBef>
            <a:spcAft>
              <a:spcPct val="15000"/>
            </a:spcAft>
            <a:buChar char="••"/>
          </a:pPr>
          <a:endParaRPr lang="en-US" sz="1400" kern="1200" dirty="0" smtClean="0">
            <a:latin typeface="Arial" charset="0"/>
            <a:cs typeface="Arial" charset="0"/>
          </a:endParaRPr>
        </a:p>
      </dsp:txBody>
      <dsp:txXfrm rot="-5400000">
        <a:off x="931150" y="1200889"/>
        <a:ext cx="7180041" cy="780223"/>
      </dsp:txXfrm>
    </dsp:sp>
    <dsp:sp modelId="{147C2131-0362-4EB2-A0F8-89BF370C629C}">
      <dsp:nvSpPr>
        <dsp:cNvPr id="0" name=""/>
        <dsp:cNvSpPr/>
      </dsp:nvSpPr>
      <dsp:spPr>
        <a:xfrm rot="5400000">
          <a:off x="-199532" y="2929514"/>
          <a:ext cx="1330215" cy="931150"/>
        </a:xfrm>
        <a:prstGeom prst="chevron">
          <a:avLst/>
        </a:prstGeom>
        <a:solidFill>
          <a:schemeClr val="accent2">
            <a:hueOff val="3683095"/>
            <a:satOff val="-41515"/>
            <a:lumOff val="6861"/>
            <a:alphaOff val="0"/>
          </a:schemeClr>
        </a:solidFill>
        <a:ln w="25400" cap="flat" cmpd="sng" algn="ctr">
          <a:solidFill>
            <a:schemeClr val="accent2">
              <a:hueOff val="3683095"/>
              <a:satOff val="-41515"/>
              <a:lumOff val="68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b="1" kern="1200" dirty="0" smtClean="0">
              <a:latin typeface="Arial" charset="0"/>
              <a:cs typeface="Arial" charset="0"/>
            </a:rPr>
            <a:t>3</a:t>
          </a:r>
        </a:p>
      </dsp:txBody>
      <dsp:txXfrm rot="-5400000">
        <a:off x="1" y="3195556"/>
        <a:ext cx="931150" cy="399065"/>
      </dsp:txXfrm>
    </dsp:sp>
    <dsp:sp modelId="{97A3D469-DFAA-4FC8-AF97-1B8037AA485A}">
      <dsp:nvSpPr>
        <dsp:cNvPr id="0" name=""/>
        <dsp:cNvSpPr/>
      </dsp:nvSpPr>
      <dsp:spPr>
        <a:xfrm rot="5400000">
          <a:off x="3693531" y="-448822"/>
          <a:ext cx="1697487" cy="7222249"/>
        </a:xfrm>
        <a:prstGeom prst="round2SameRect">
          <a:avLst/>
        </a:prstGeom>
        <a:solidFill>
          <a:schemeClr val="lt1">
            <a:alpha val="90000"/>
            <a:hueOff val="0"/>
            <a:satOff val="0"/>
            <a:lumOff val="0"/>
            <a:alphaOff val="0"/>
          </a:schemeClr>
        </a:solidFill>
        <a:ln w="25400" cap="flat" cmpd="sng" algn="ctr">
          <a:solidFill>
            <a:schemeClr val="accent2">
              <a:hueOff val="3683095"/>
              <a:satOff val="-41515"/>
              <a:lumOff val="68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smtClean="0">
              <a:latin typeface="Arial" charset="0"/>
              <a:cs typeface="Arial" charset="0"/>
            </a:rPr>
            <a:t>Become familiar with </a:t>
          </a:r>
          <a:r>
            <a:rPr lang="en-US" sz="2400" b="0" kern="1200" dirty="0" err="1" smtClean="0">
              <a:latin typeface="Arial" charset="0"/>
              <a:cs typeface="Arial" charset="0"/>
            </a:rPr>
            <a:t>joints,spine</a:t>
          </a:r>
          <a:r>
            <a:rPr lang="en-US" sz="2400" b="0" kern="1200" dirty="0" smtClean="0">
              <a:latin typeface="Arial" charset="0"/>
              <a:cs typeface="Arial" charset="0"/>
            </a:rPr>
            <a:t> and extra-spinal manifestations of </a:t>
          </a:r>
          <a:r>
            <a:rPr lang="en-US" sz="2400" b="0" kern="1200" dirty="0" err="1" smtClean="0">
              <a:latin typeface="Arial" charset="0"/>
              <a:cs typeface="Arial" charset="0"/>
            </a:rPr>
            <a:t>SpA</a:t>
          </a:r>
          <a:endParaRPr lang="en-US" sz="2400" b="0" kern="1200" dirty="0" smtClean="0">
            <a:latin typeface="Arial" charset="0"/>
            <a:cs typeface="Arial" charset="0"/>
          </a:endParaRPr>
        </a:p>
        <a:p>
          <a:pPr marL="228600" lvl="1" indent="-228600" algn="l" defTabSz="1066800">
            <a:lnSpc>
              <a:spcPct val="90000"/>
            </a:lnSpc>
            <a:spcBef>
              <a:spcPct val="0"/>
            </a:spcBef>
            <a:spcAft>
              <a:spcPct val="15000"/>
            </a:spcAft>
            <a:buChar char="••"/>
          </a:pPr>
          <a:r>
            <a:rPr lang="en-US" sz="2400" b="0" kern="1200" dirty="0" smtClean="0">
              <a:latin typeface="Arial" charset="0"/>
              <a:cs typeface="Arial" charset="0"/>
            </a:rPr>
            <a:t>Understand the current treatment paradigm and medications used</a:t>
          </a:r>
        </a:p>
        <a:p>
          <a:pPr marL="171450" lvl="1" indent="-171450" algn="l" defTabSz="755650">
            <a:lnSpc>
              <a:spcPct val="90000"/>
            </a:lnSpc>
            <a:spcBef>
              <a:spcPct val="0"/>
            </a:spcBef>
            <a:spcAft>
              <a:spcPct val="15000"/>
            </a:spcAft>
            <a:buChar char="••"/>
          </a:pPr>
          <a:endParaRPr lang="en-US" sz="1700" b="1" kern="1200" dirty="0" smtClean="0">
            <a:latin typeface="Arial" charset="0"/>
            <a:cs typeface="Arial" charset="0"/>
          </a:endParaRPr>
        </a:p>
      </dsp:txBody>
      <dsp:txXfrm rot="-5400000">
        <a:off x="931150" y="2396423"/>
        <a:ext cx="7139385" cy="15317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73E11C3-6AB3-4650-903A-E939148DFC62}" type="datetimeFigureOut">
              <a:rPr lang="ar-IQ" smtClean="0"/>
              <a:pPr/>
              <a:t>28/03/1445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60E3481-C143-4D42-BBD4-5E69A9D95BCC}" type="slidenum">
              <a:rPr lang="ar-IQ" smtClean="0"/>
              <a:pPr/>
              <a:t>‹#›</a:t>
            </a:fld>
            <a:endParaRPr lang="ar-IQ"/>
          </a:p>
        </p:txBody>
      </p:sp>
    </p:spTree>
    <p:extLst>
      <p:ext uri="{BB962C8B-B14F-4D97-AF65-F5344CB8AC3E}">
        <p14:creationId xmlns:p14="http://schemas.microsoft.com/office/powerpoint/2010/main" val="4501491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E8AD124-0283-44AA-B0F7-473890F90B7D}" type="slidenum">
              <a:rPr lang="en-US" sz="1200">
                <a:solidFill>
                  <a:prstClr val="black"/>
                </a:solidFill>
              </a:rPr>
              <a:pPr/>
              <a:t>2</a:t>
            </a:fld>
            <a:endParaRPr lang="en-US" sz="120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IQ" smtClean="0"/>
          </a:p>
        </p:txBody>
      </p:sp>
      <p:sp>
        <p:nvSpPr>
          <p:cNvPr id="655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Times New Roman (Arabic)" pitchFamily="26" charset="0"/>
                <a:cs typeface="Times New Roman (Arabic)" pitchFamily="26" charset="0"/>
              </a:defRPr>
            </a:lvl1pPr>
            <a:lvl2pPr marL="742950" indent="-285750" eaLnBrk="0" hangingPunct="0">
              <a:defRPr sz="2400">
                <a:solidFill>
                  <a:schemeClr val="tx1"/>
                </a:solidFill>
                <a:latin typeface="Times New Roman" pitchFamily="18" charset="0"/>
                <a:ea typeface="Times New Roman (Arabic)" pitchFamily="26" charset="0"/>
                <a:cs typeface="Times New Roman (Arabic)" pitchFamily="26" charset="0"/>
              </a:defRPr>
            </a:lvl2pPr>
            <a:lvl3pPr marL="1143000" indent="-228600" eaLnBrk="0" hangingPunct="0">
              <a:defRPr sz="2400">
                <a:solidFill>
                  <a:schemeClr val="tx1"/>
                </a:solidFill>
                <a:latin typeface="Times New Roman" pitchFamily="18" charset="0"/>
                <a:ea typeface="Times New Roman (Arabic)" pitchFamily="26" charset="0"/>
                <a:cs typeface="Times New Roman (Arabic)" pitchFamily="26" charset="0"/>
              </a:defRPr>
            </a:lvl3pPr>
            <a:lvl4pPr marL="1600200" indent="-228600" eaLnBrk="0" hangingPunct="0">
              <a:defRPr sz="2400">
                <a:solidFill>
                  <a:schemeClr val="tx1"/>
                </a:solidFill>
                <a:latin typeface="Times New Roman" pitchFamily="18" charset="0"/>
                <a:ea typeface="Times New Roman (Arabic)" pitchFamily="26" charset="0"/>
                <a:cs typeface="Times New Roman (Arabic)" pitchFamily="26" charset="0"/>
              </a:defRPr>
            </a:lvl4pPr>
            <a:lvl5pPr marL="2057400" indent="-228600" eaLnBrk="0" hangingPunct="0">
              <a:defRPr sz="2400">
                <a:solidFill>
                  <a:schemeClr val="tx1"/>
                </a:solidFill>
                <a:latin typeface="Times New Roman" pitchFamily="18" charset="0"/>
                <a:ea typeface="Times New Roman (Arabic)" pitchFamily="26" charset="0"/>
                <a:cs typeface="Times New Roman (Arabic)" pitchFamily="26" charset="0"/>
              </a:defRPr>
            </a:lvl5pPr>
            <a:lvl6pPr marL="2514600" indent="-228600" eaLnBrk="0" fontAlgn="base" hangingPunct="0">
              <a:spcBef>
                <a:spcPct val="0"/>
              </a:spcBef>
              <a:spcAft>
                <a:spcPct val="0"/>
              </a:spcAft>
              <a:defRPr sz="2400">
                <a:solidFill>
                  <a:schemeClr val="tx1"/>
                </a:solidFill>
                <a:latin typeface="Times New Roman" pitchFamily="18" charset="0"/>
                <a:ea typeface="Times New Roman (Arabic)" pitchFamily="26" charset="0"/>
                <a:cs typeface="Times New Roman (Arabic)" pitchFamily="26" charset="0"/>
              </a:defRPr>
            </a:lvl6pPr>
            <a:lvl7pPr marL="2971800" indent="-228600" eaLnBrk="0" fontAlgn="base" hangingPunct="0">
              <a:spcBef>
                <a:spcPct val="0"/>
              </a:spcBef>
              <a:spcAft>
                <a:spcPct val="0"/>
              </a:spcAft>
              <a:defRPr sz="2400">
                <a:solidFill>
                  <a:schemeClr val="tx1"/>
                </a:solidFill>
                <a:latin typeface="Times New Roman" pitchFamily="18" charset="0"/>
                <a:ea typeface="Times New Roman (Arabic)" pitchFamily="26" charset="0"/>
                <a:cs typeface="Times New Roman (Arabic)" pitchFamily="26" charset="0"/>
              </a:defRPr>
            </a:lvl7pPr>
            <a:lvl8pPr marL="3429000" indent="-228600" eaLnBrk="0" fontAlgn="base" hangingPunct="0">
              <a:spcBef>
                <a:spcPct val="0"/>
              </a:spcBef>
              <a:spcAft>
                <a:spcPct val="0"/>
              </a:spcAft>
              <a:defRPr sz="2400">
                <a:solidFill>
                  <a:schemeClr val="tx1"/>
                </a:solidFill>
                <a:latin typeface="Times New Roman" pitchFamily="18" charset="0"/>
                <a:ea typeface="Times New Roman (Arabic)" pitchFamily="26" charset="0"/>
                <a:cs typeface="Times New Roman (Arabic)" pitchFamily="26" charset="0"/>
              </a:defRPr>
            </a:lvl8pPr>
            <a:lvl9pPr marL="3886200" indent="-228600" eaLnBrk="0" fontAlgn="base" hangingPunct="0">
              <a:spcBef>
                <a:spcPct val="0"/>
              </a:spcBef>
              <a:spcAft>
                <a:spcPct val="0"/>
              </a:spcAft>
              <a:defRPr sz="2400">
                <a:solidFill>
                  <a:schemeClr val="tx1"/>
                </a:solidFill>
                <a:latin typeface="Times New Roman" pitchFamily="18" charset="0"/>
                <a:ea typeface="Times New Roman (Arabic)" pitchFamily="26" charset="0"/>
                <a:cs typeface="Times New Roman (Arabic)" pitchFamily="26" charset="0"/>
              </a:defRPr>
            </a:lvl9pPr>
          </a:lstStyle>
          <a:p>
            <a:pPr eaLnBrk="1" hangingPunct="1"/>
            <a:fld id="{40E40889-5C3F-4CD2-B816-64952126A675}" type="slidenum">
              <a:rPr lang="fr-FR" sz="1200">
                <a:solidFill>
                  <a:prstClr val="black"/>
                </a:solidFill>
              </a:rPr>
              <a:pPr eaLnBrk="1" hangingPunct="1"/>
              <a:t>11</a:t>
            </a:fld>
            <a:endParaRPr lang="fr-FR"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C1639-D5C6-4EBC-87BC-CEA05E916E3A}" type="slidenum">
              <a:rPr lang="he-IL"/>
              <a:pPr/>
              <a:t>13</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cs typeface="Arial" charset="0"/>
              </a:rPr>
              <a:t>Lumbar spine:  bridging syndesmophytes, “bamboo spine”.</a:t>
            </a:r>
          </a:p>
          <a:p>
            <a:r>
              <a:rPr lang="en-US" smtClean="0">
                <a:latin typeface="Arial" charset="0"/>
                <a:cs typeface="Arial" charset="0"/>
              </a:rPr>
              <a:t>New bone forms along the interosseous ligaments. </a:t>
            </a:r>
          </a:p>
          <a:p>
            <a:endParaRPr lang="en-US" smtClean="0"/>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3F2BF8-84E9-45F4-8F0F-565E40739070}" type="slidenum">
              <a:rPr lang="en-US" sz="1200">
                <a:solidFill>
                  <a:prstClr val="black"/>
                </a:solidFill>
              </a:rPr>
              <a:pPr/>
              <a:t>44</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8F452-6C18-46D1-8D52-3BBB4F8C208B}" type="slidenum">
              <a:rPr lang="en-US" smtClean="0">
                <a:solidFill>
                  <a:prstClr val="black"/>
                </a:solidFill>
              </a:rPr>
              <a:pPr fontAlgn="base">
                <a:spcBef>
                  <a:spcPct val="0"/>
                </a:spcBef>
                <a:spcAft>
                  <a:spcPct val="0"/>
                </a:spcAft>
                <a:defRPr/>
              </a:pPr>
              <a:t>54</a:t>
            </a:fld>
            <a:endParaRPr lang="en-US" smtClean="0">
              <a:solidFill>
                <a:prstClr val="black"/>
              </a:solidFill>
            </a:endParaRPr>
          </a:p>
        </p:txBody>
      </p:sp>
      <p:sp>
        <p:nvSpPr>
          <p:cNvPr id="112643" name="Rectangle 2"/>
          <p:cNvSpPr>
            <a:spLocks noGrp="1" noRot="1" noChangeAspect="1" noChangeArrowheads="1" noTextEdit="1"/>
          </p:cNvSpPr>
          <p:nvPr>
            <p:ph type="sldImg"/>
          </p:nvPr>
        </p:nvSpPr>
        <p:spPr bwMode="auto">
          <a:xfrm>
            <a:off x="1146175" y="684213"/>
            <a:ext cx="4570413" cy="3427412"/>
          </a:xfrm>
          <a:noFill/>
          <a:ln>
            <a:solidFill>
              <a:srgbClr val="000000"/>
            </a:solidFill>
            <a:miter lim="800000"/>
            <a:headEnd/>
            <a:tailEnd/>
          </a:ln>
        </p:spPr>
      </p:sp>
      <p:sp>
        <p:nvSpPr>
          <p:cNvPr id="112644" name="Rectangle 3"/>
          <p:cNvSpPr>
            <a:spLocks noGrp="1" noChangeArrowheads="1"/>
          </p:cNvSpPr>
          <p:nvPr>
            <p:ph type="body" idx="1"/>
          </p:nvPr>
        </p:nvSpPr>
        <p:spPr bwMode="auto">
          <a:xfrm>
            <a:off x="915988" y="4343400"/>
            <a:ext cx="5026025" cy="4116388"/>
          </a:xfrm>
          <a:noFill/>
        </p:spPr>
        <p:txBody>
          <a:bodyPr wrap="square" numCol="1" anchor="t" anchorCtr="0" compatLnSpc="1">
            <a:prstTxWarp prst="textNoShape">
              <a:avLst/>
            </a:prstTxWarp>
          </a:bodyPr>
          <a:lstStyle/>
          <a:p>
            <a:pPr eaLnBrk="1" hangingPunct="1">
              <a:spcBef>
                <a:spcPct val="0"/>
              </a:spcBef>
            </a:pPr>
            <a:r>
              <a:rPr lang="en-US" dirty="0" smtClean="0"/>
              <a:t>One approach to TNF inhibition has been the development of artificial constructs created by fusing 2 recombinant soluble TNF receptor molecules with the </a:t>
            </a:r>
            <a:r>
              <a:rPr lang="en-US" dirty="0" err="1" smtClean="0"/>
              <a:t>Fc</a:t>
            </a:r>
            <a:r>
              <a:rPr lang="en-US" dirty="0" smtClean="0"/>
              <a:t> portion of human immunoglobulin. This slide shows in three dimensions the combination of soluble TNF receptor fusion proteins with soluble TNF. These constructs bind soluble TNF-</a:t>
            </a:r>
            <a:r>
              <a:rPr lang="en-US" dirty="0" smtClean="0">
                <a:sym typeface="Symbol" pitchFamily="18" charset="2"/>
              </a:rPr>
              <a:t></a:t>
            </a:r>
            <a:r>
              <a:rPr lang="en-US" dirty="0" smtClean="0"/>
              <a:t> </a:t>
            </a:r>
            <a:r>
              <a:rPr lang="en-US" i="1" dirty="0" smtClean="0"/>
              <a:t>and</a:t>
            </a:r>
            <a:r>
              <a:rPr lang="en-US" dirty="0" smtClean="0"/>
              <a:t> TNF-</a:t>
            </a:r>
            <a:r>
              <a:rPr lang="en-US" dirty="0" smtClean="0">
                <a:sym typeface="Symbol" pitchFamily="18" charset="2"/>
              </a:rPr>
              <a:t></a:t>
            </a:r>
            <a:r>
              <a:rPr lang="en-US" dirty="0" smtClean="0"/>
              <a:t>, but do not bind and neutralize </a:t>
            </a:r>
            <a:br>
              <a:rPr lang="en-US" dirty="0" smtClean="0"/>
            </a:br>
            <a:r>
              <a:rPr lang="en-US" dirty="0" smtClean="0"/>
              <a:t>membrane-bound TNF-</a:t>
            </a:r>
            <a:r>
              <a:rPr lang="en-US" dirty="0" smtClean="0">
                <a:sym typeface="Symbol" pitchFamily="18" charset="2"/>
              </a:rPr>
              <a:t></a:t>
            </a:r>
            <a:r>
              <a:rPr lang="en-US" dirty="0" smtClean="0"/>
              <a:t>.</a:t>
            </a:r>
            <a:r>
              <a:rPr lang="en-US" baseline="30000" dirty="0" smtClean="0"/>
              <a:t>1  </a:t>
            </a:r>
            <a:endParaRPr lang="en-US" dirty="0" smtClean="0"/>
          </a:p>
          <a:p>
            <a:pPr eaLnBrk="1" hangingPunct="1">
              <a:spcBef>
                <a:spcPct val="0"/>
              </a:spcBef>
            </a:pPr>
            <a:endParaRPr lang="en-US" sz="800" dirty="0" smtClean="0"/>
          </a:p>
          <a:p>
            <a:pPr eaLnBrk="1" hangingPunct="1">
              <a:spcBef>
                <a:spcPct val="0"/>
              </a:spcBef>
            </a:pPr>
            <a:r>
              <a:rPr lang="en-US" sz="800" dirty="0" err="1" smtClean="0">
                <a:cs typeface="Arial" pitchFamily="34" charset="0"/>
              </a:rPr>
              <a:t>Enbrel</a:t>
            </a:r>
            <a:r>
              <a:rPr lang="en-US" sz="800" baseline="30000" dirty="0" smtClean="0"/>
              <a:t> </a:t>
            </a:r>
            <a:r>
              <a:rPr lang="en-US" sz="800" dirty="0" smtClean="0">
                <a:cs typeface="Arial" pitchFamily="34" charset="0"/>
              </a:rPr>
              <a:t>[</a:t>
            </a:r>
            <a:r>
              <a:rPr lang="en-US" sz="800" dirty="0" smtClean="0"/>
              <a:t>prescribing information</a:t>
            </a:r>
            <a:r>
              <a:rPr lang="en-US" sz="800" dirty="0" smtClean="0">
                <a:cs typeface="Arial" pitchFamily="34" charset="0"/>
              </a:rPr>
              <a:t>]. Seattle, WA: </a:t>
            </a:r>
            <a:r>
              <a:rPr lang="en-US" sz="800" dirty="0" err="1" smtClean="0">
                <a:cs typeface="Arial" pitchFamily="34" charset="0"/>
              </a:rPr>
              <a:t>Immunex</a:t>
            </a:r>
            <a:r>
              <a:rPr lang="en-US" sz="800" dirty="0" smtClean="0">
                <a:cs typeface="Arial" pitchFamily="34" charset="0"/>
              </a:rPr>
              <a:t> Corporation; 2002.</a:t>
            </a:r>
            <a:endParaRPr lang="en-US" sz="8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486740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906439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186046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15907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619670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82201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063907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85250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8625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ar-SA" altLang="ar-SA" smtClean="0"/>
              <a:t>انقر لتحرير نمط العنوان الرئيسي</a:t>
            </a:r>
            <a:endParaRPr lang="en-US" altLang="ar-SA"/>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42" charset="0"/>
              </a:defRPr>
            </a:lvl1pPr>
          </a:lstStyle>
          <a:p>
            <a:r>
              <a:rPr lang="ar-SA" altLang="ar-SA" smtClean="0"/>
              <a:t>انقر لتحرير نمط العنوان الثانوي الرئيسي</a:t>
            </a:r>
            <a:endParaRPr lang="en-US" altLang="ar-SA"/>
          </a:p>
        </p:txBody>
      </p:sp>
      <p:sp>
        <p:nvSpPr>
          <p:cNvPr id="3076"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fld id="{9FD32C8C-F35C-42A0-8881-5C944FA98F88}" type="datetimeFigureOut">
              <a:rPr lang="ar-IQ" smtClean="0"/>
              <a:pPr/>
              <a:t>28/03/1445</a:t>
            </a:fld>
            <a:endParaRPr lang="ar-IQ"/>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ar-IQ"/>
          </a:p>
        </p:txBody>
      </p:sp>
      <p:sp>
        <p:nvSpPr>
          <p:cNvPr id="3078"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D7124511-581B-4098-A793-3CE256929FC9}" type="slidenum">
              <a:rPr lang="ar-IQ" smtClean="0"/>
              <a:pPr/>
              <a:t>‹#›</a:t>
            </a:fld>
            <a:endParaRPr lang="ar-IQ"/>
          </a:p>
        </p:txBody>
      </p:sp>
      <p:pic>
        <p:nvPicPr>
          <p:cNvPr id="3079" name="Picture 7" descr="A:\paint.GIF"/>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Tree>
    <p:extLst>
      <p:ext uri="{BB962C8B-B14F-4D97-AF65-F5344CB8AC3E}">
        <p14:creationId xmlns:p14="http://schemas.microsoft.com/office/powerpoint/2010/main" val="970756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5E574E"/>
              </a:solidFill>
            </a:endParaRPr>
          </a:p>
        </p:txBody>
      </p:sp>
      <p:sp>
        <p:nvSpPr>
          <p:cNvPr id="6" name="عنصر نائب لرقم الشريحة 5"/>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192886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5E574E"/>
              </a:solidFill>
            </a:endParaRPr>
          </a:p>
        </p:txBody>
      </p:sp>
      <p:sp>
        <p:nvSpPr>
          <p:cNvPr id="6" name="عنصر نائب لرقم الشريحة 5"/>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1794221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6" name="عنصر نائب للتذييل 5"/>
          <p:cNvSpPr>
            <a:spLocks noGrp="1"/>
          </p:cNvSpPr>
          <p:nvPr>
            <p:ph type="ftr" sz="quarter" idx="11"/>
          </p:nvPr>
        </p:nvSpPr>
        <p:spPr/>
        <p:txBody>
          <a:bodyPr/>
          <a:lstStyle>
            <a:lvl1pPr>
              <a:defRPr/>
            </a:lvl1pPr>
          </a:lstStyle>
          <a:p>
            <a:endParaRPr lang="ar-IQ">
              <a:solidFill>
                <a:srgbClr val="5E574E"/>
              </a:solidFill>
            </a:endParaRPr>
          </a:p>
        </p:txBody>
      </p:sp>
      <p:sp>
        <p:nvSpPr>
          <p:cNvPr id="7" name="عنصر نائب لرقم الشريحة 6"/>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2242837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8" name="عنصر نائب للتذييل 7"/>
          <p:cNvSpPr>
            <a:spLocks noGrp="1"/>
          </p:cNvSpPr>
          <p:nvPr>
            <p:ph type="ftr" sz="quarter" idx="11"/>
          </p:nvPr>
        </p:nvSpPr>
        <p:spPr/>
        <p:txBody>
          <a:bodyPr/>
          <a:lstStyle>
            <a:lvl1pPr>
              <a:defRPr/>
            </a:lvl1pPr>
          </a:lstStyle>
          <a:p>
            <a:endParaRPr lang="ar-IQ">
              <a:solidFill>
                <a:srgbClr val="5E574E"/>
              </a:solidFill>
            </a:endParaRPr>
          </a:p>
        </p:txBody>
      </p:sp>
      <p:sp>
        <p:nvSpPr>
          <p:cNvPr id="9" name="عنصر نائب لرقم الشريحة 8"/>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217886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4" name="عنصر نائب للتذييل 3"/>
          <p:cNvSpPr>
            <a:spLocks noGrp="1"/>
          </p:cNvSpPr>
          <p:nvPr>
            <p:ph type="ftr" sz="quarter" idx="11"/>
          </p:nvPr>
        </p:nvSpPr>
        <p:spPr/>
        <p:txBody>
          <a:bodyPr/>
          <a:lstStyle>
            <a:lvl1pPr>
              <a:defRPr/>
            </a:lvl1pPr>
          </a:lstStyle>
          <a:p>
            <a:endParaRPr lang="ar-IQ">
              <a:solidFill>
                <a:srgbClr val="5E574E"/>
              </a:solidFill>
            </a:endParaRPr>
          </a:p>
        </p:txBody>
      </p:sp>
      <p:sp>
        <p:nvSpPr>
          <p:cNvPr id="5" name="عنصر نائب لرقم الشريحة 4"/>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66457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3" name="عنصر نائب للتذييل 2"/>
          <p:cNvSpPr>
            <a:spLocks noGrp="1"/>
          </p:cNvSpPr>
          <p:nvPr>
            <p:ph type="ftr" sz="quarter" idx="11"/>
          </p:nvPr>
        </p:nvSpPr>
        <p:spPr/>
        <p:txBody>
          <a:bodyPr/>
          <a:lstStyle>
            <a:lvl1pPr>
              <a:defRPr/>
            </a:lvl1pPr>
          </a:lstStyle>
          <a:p>
            <a:endParaRPr lang="ar-IQ">
              <a:solidFill>
                <a:srgbClr val="5E574E"/>
              </a:solidFill>
            </a:endParaRPr>
          </a:p>
        </p:txBody>
      </p:sp>
      <p:sp>
        <p:nvSpPr>
          <p:cNvPr id="4" name="عنصر نائب لرقم الشريحة 3"/>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1965768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6" name="عنصر نائب للتذييل 5"/>
          <p:cNvSpPr>
            <a:spLocks noGrp="1"/>
          </p:cNvSpPr>
          <p:nvPr>
            <p:ph type="ftr" sz="quarter" idx="11"/>
          </p:nvPr>
        </p:nvSpPr>
        <p:spPr/>
        <p:txBody>
          <a:bodyPr/>
          <a:lstStyle>
            <a:lvl1pPr>
              <a:defRPr/>
            </a:lvl1pPr>
          </a:lstStyle>
          <a:p>
            <a:endParaRPr lang="ar-IQ">
              <a:solidFill>
                <a:srgbClr val="5E574E"/>
              </a:solidFill>
            </a:endParaRPr>
          </a:p>
        </p:txBody>
      </p:sp>
      <p:sp>
        <p:nvSpPr>
          <p:cNvPr id="7" name="عنصر نائب لرقم الشريحة 6"/>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344857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6" name="عنصر نائب للتذييل 5"/>
          <p:cNvSpPr>
            <a:spLocks noGrp="1"/>
          </p:cNvSpPr>
          <p:nvPr>
            <p:ph type="ftr" sz="quarter" idx="11"/>
          </p:nvPr>
        </p:nvSpPr>
        <p:spPr/>
        <p:txBody>
          <a:bodyPr/>
          <a:lstStyle>
            <a:lvl1pPr>
              <a:defRPr/>
            </a:lvl1pPr>
          </a:lstStyle>
          <a:p>
            <a:endParaRPr lang="ar-IQ">
              <a:solidFill>
                <a:srgbClr val="5E574E"/>
              </a:solidFill>
            </a:endParaRPr>
          </a:p>
        </p:txBody>
      </p:sp>
      <p:sp>
        <p:nvSpPr>
          <p:cNvPr id="7" name="عنصر نائب لرقم الشريحة 6"/>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2142593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5E574E"/>
              </a:solidFill>
            </a:endParaRPr>
          </a:p>
        </p:txBody>
      </p:sp>
      <p:sp>
        <p:nvSpPr>
          <p:cNvPr id="6" name="عنصر نائب لرقم الشريحة 5"/>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1472464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78600" y="228600"/>
            <a:ext cx="2057400" cy="582930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06400" y="228600"/>
            <a:ext cx="6019800" cy="58293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5E574E"/>
              </a:solidFill>
            </a:endParaRPr>
          </a:p>
        </p:txBody>
      </p:sp>
      <p:sp>
        <p:nvSpPr>
          <p:cNvPr id="6" name="عنصر نائب لرقم الشريحة 5"/>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1230912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533402" y="260649"/>
            <a:ext cx="8066087" cy="92045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7" name="Text Placeholder 2"/>
          <p:cNvSpPr>
            <a:spLocks noGrp="1"/>
          </p:cNvSpPr>
          <p:nvPr>
            <p:ph type="body" sz="quarter" idx="14"/>
          </p:nvPr>
        </p:nvSpPr>
        <p:spPr>
          <a:xfrm>
            <a:off x="5726152" y="6380165"/>
            <a:ext cx="3105383" cy="339725"/>
          </a:xfrm>
        </p:spPr>
        <p:txBody>
          <a:bodyPr anchor="b"/>
          <a:lstStyle>
            <a:lvl1pPr marL="0" indent="0" algn="r">
              <a:spcAft>
                <a:spcPts val="400"/>
              </a:spcAft>
              <a:buNone/>
              <a:defRPr sz="1333"/>
            </a:lvl1pPr>
            <a:lvl2pPr marL="609585" indent="0" algn="r">
              <a:buNone/>
              <a:defRPr sz="1333"/>
            </a:lvl2pPr>
            <a:lvl3pPr marL="1219170" indent="0" algn="r">
              <a:buNone/>
              <a:defRPr sz="1333"/>
            </a:lvl3pPr>
            <a:lvl4pPr marL="1828754" indent="0" algn="r">
              <a:buNone/>
              <a:defRPr sz="1333"/>
            </a:lvl4pPr>
            <a:lvl5pPr marL="2438339" indent="0" algn="r">
              <a:buNone/>
              <a:defRPr sz="1333"/>
            </a:lvl5pPr>
          </a:lstStyle>
          <a:p>
            <a:pPr lvl="0"/>
            <a:r>
              <a:rPr lang="en-US" dirty="0"/>
              <a:t>Click to edit Master text style</a:t>
            </a:r>
          </a:p>
        </p:txBody>
      </p:sp>
      <p:sp>
        <p:nvSpPr>
          <p:cNvPr id="10" name="Text Placeholder 2"/>
          <p:cNvSpPr>
            <a:spLocks noGrp="1"/>
          </p:cNvSpPr>
          <p:nvPr>
            <p:ph type="body" sz="quarter" idx="15"/>
          </p:nvPr>
        </p:nvSpPr>
        <p:spPr>
          <a:xfrm>
            <a:off x="291251" y="6380165"/>
            <a:ext cx="3105383" cy="339725"/>
          </a:xfrm>
        </p:spPr>
        <p:txBody>
          <a:bodyPr anchor="b"/>
          <a:lstStyle>
            <a:lvl1pPr marL="0" indent="0" algn="l">
              <a:spcAft>
                <a:spcPts val="400"/>
              </a:spcAft>
              <a:buNone/>
              <a:defRPr sz="1333"/>
            </a:lvl1pPr>
            <a:lvl2pPr marL="609585" indent="0" algn="r">
              <a:buNone/>
              <a:defRPr sz="1333"/>
            </a:lvl2pPr>
            <a:lvl3pPr marL="1219170" indent="0" algn="r">
              <a:buNone/>
              <a:defRPr sz="1333"/>
            </a:lvl3pPr>
            <a:lvl4pPr marL="1828754" indent="0" algn="r">
              <a:buNone/>
              <a:defRPr sz="1333"/>
            </a:lvl4pPr>
            <a:lvl5pPr marL="2438339" indent="0" algn="r">
              <a:buNone/>
              <a:defRPr sz="1333"/>
            </a:lvl5pPr>
          </a:lstStyle>
          <a:p>
            <a:pPr lvl="0"/>
            <a:r>
              <a:rPr lang="en-US" dirty="0"/>
              <a:t>Click to edit Master text style</a:t>
            </a:r>
          </a:p>
        </p:txBody>
      </p:sp>
    </p:spTree>
    <p:extLst>
      <p:ext uri="{BB962C8B-B14F-4D97-AF65-F5344CB8AC3E}">
        <p14:creationId xmlns:p14="http://schemas.microsoft.com/office/powerpoint/2010/main" val="1172201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685800" y="1981200"/>
            <a:ext cx="7772400" cy="4114800"/>
          </a:xfrm>
        </p:spPr>
        <p:txBody>
          <a:bodyPr rtlCol="0">
            <a:normAutofit/>
          </a:bodyPr>
          <a:lstStyle/>
          <a:p>
            <a:pPr lvl="0"/>
            <a:endParaRPr lang="cs-CZ"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cs-CZ">
              <a:solidFill>
                <a:srgbClr val="5E574E"/>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s-CZ">
              <a:solidFill>
                <a:srgbClr val="5E574E"/>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C50DE2A-A4E0-400E-9904-1D79A47BE32F}" type="slidenum">
              <a:rPr lang="cs-CZ">
                <a:solidFill>
                  <a:srgbClr val="5E574E"/>
                </a:solidFill>
              </a:rPr>
              <a:pPr>
                <a:defRPr/>
              </a:pPr>
              <a:t>‹#›</a:t>
            </a:fld>
            <a:endParaRPr lang="cs-CZ" dirty="0">
              <a:solidFill>
                <a:srgbClr val="5E574E"/>
              </a:solidFill>
            </a:endParaRPr>
          </a:p>
        </p:txBody>
      </p:sp>
    </p:spTree>
    <p:extLst>
      <p:ext uri="{BB962C8B-B14F-4D97-AF65-F5344CB8AC3E}">
        <p14:creationId xmlns:p14="http://schemas.microsoft.com/office/powerpoint/2010/main" val="875055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ar-SA" altLang="ar-SA" smtClean="0"/>
              <a:t>انقر لتحرير نمط العنوان الرئيسي</a:t>
            </a:r>
            <a:endParaRPr lang="en-US" altLang="ar-SA"/>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42" charset="0"/>
              </a:defRPr>
            </a:lvl1pPr>
          </a:lstStyle>
          <a:p>
            <a:r>
              <a:rPr lang="ar-SA" altLang="ar-SA" smtClean="0"/>
              <a:t>انقر لتحرير نمط العنوان الثانوي الرئيسي</a:t>
            </a:r>
            <a:endParaRPr lang="en-US" altLang="ar-SA"/>
          </a:p>
        </p:txBody>
      </p:sp>
      <p:sp>
        <p:nvSpPr>
          <p:cNvPr id="3076"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fld id="{9FD32C8C-F35C-42A0-8881-5C944FA98F88}" type="datetimeFigureOut">
              <a:rPr lang="ar-IQ" smtClean="0"/>
              <a:pPr/>
              <a:t>28/03/1445</a:t>
            </a:fld>
            <a:endParaRPr lang="ar-IQ"/>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ar-IQ"/>
          </a:p>
        </p:txBody>
      </p:sp>
      <p:sp>
        <p:nvSpPr>
          <p:cNvPr id="3078"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D7124511-581B-4098-A793-3CE256929FC9}" type="slidenum">
              <a:rPr lang="ar-IQ" smtClean="0"/>
              <a:pPr/>
              <a:t>‹#›</a:t>
            </a:fld>
            <a:endParaRPr lang="ar-IQ"/>
          </a:p>
        </p:txBody>
      </p:sp>
      <p:pic>
        <p:nvPicPr>
          <p:cNvPr id="3079" name="Picture 7" descr="A:\paint.GIF"/>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Tree>
    <p:extLst>
      <p:ext uri="{BB962C8B-B14F-4D97-AF65-F5344CB8AC3E}">
        <p14:creationId xmlns:p14="http://schemas.microsoft.com/office/powerpoint/2010/main" val="2584880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5E574E"/>
              </a:solidFill>
            </a:endParaRPr>
          </a:p>
        </p:txBody>
      </p:sp>
      <p:sp>
        <p:nvSpPr>
          <p:cNvPr id="6" name="عنصر نائب لرقم الشريحة 5"/>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4025320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5E574E"/>
              </a:solidFill>
            </a:endParaRPr>
          </a:p>
        </p:txBody>
      </p:sp>
      <p:sp>
        <p:nvSpPr>
          <p:cNvPr id="6" name="عنصر نائب لرقم الشريحة 5"/>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2046533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6" name="عنصر نائب للتذييل 5"/>
          <p:cNvSpPr>
            <a:spLocks noGrp="1"/>
          </p:cNvSpPr>
          <p:nvPr>
            <p:ph type="ftr" sz="quarter" idx="11"/>
          </p:nvPr>
        </p:nvSpPr>
        <p:spPr/>
        <p:txBody>
          <a:bodyPr/>
          <a:lstStyle>
            <a:lvl1pPr>
              <a:defRPr/>
            </a:lvl1pPr>
          </a:lstStyle>
          <a:p>
            <a:endParaRPr lang="ar-IQ">
              <a:solidFill>
                <a:srgbClr val="5E574E"/>
              </a:solidFill>
            </a:endParaRPr>
          </a:p>
        </p:txBody>
      </p:sp>
      <p:sp>
        <p:nvSpPr>
          <p:cNvPr id="7" name="عنصر نائب لرقم الشريحة 6"/>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1483536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8" name="عنصر نائب للتذييل 7"/>
          <p:cNvSpPr>
            <a:spLocks noGrp="1"/>
          </p:cNvSpPr>
          <p:nvPr>
            <p:ph type="ftr" sz="quarter" idx="11"/>
          </p:nvPr>
        </p:nvSpPr>
        <p:spPr/>
        <p:txBody>
          <a:bodyPr/>
          <a:lstStyle>
            <a:lvl1pPr>
              <a:defRPr/>
            </a:lvl1pPr>
          </a:lstStyle>
          <a:p>
            <a:endParaRPr lang="ar-IQ">
              <a:solidFill>
                <a:srgbClr val="5E574E"/>
              </a:solidFill>
            </a:endParaRPr>
          </a:p>
        </p:txBody>
      </p:sp>
      <p:sp>
        <p:nvSpPr>
          <p:cNvPr id="9" name="عنصر نائب لرقم الشريحة 8"/>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126688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4" name="عنصر نائب للتذييل 3"/>
          <p:cNvSpPr>
            <a:spLocks noGrp="1"/>
          </p:cNvSpPr>
          <p:nvPr>
            <p:ph type="ftr" sz="quarter" idx="11"/>
          </p:nvPr>
        </p:nvSpPr>
        <p:spPr/>
        <p:txBody>
          <a:bodyPr/>
          <a:lstStyle>
            <a:lvl1pPr>
              <a:defRPr/>
            </a:lvl1pPr>
          </a:lstStyle>
          <a:p>
            <a:endParaRPr lang="ar-IQ">
              <a:solidFill>
                <a:srgbClr val="5E574E"/>
              </a:solidFill>
            </a:endParaRPr>
          </a:p>
        </p:txBody>
      </p:sp>
      <p:sp>
        <p:nvSpPr>
          <p:cNvPr id="5" name="عنصر نائب لرقم الشريحة 4"/>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3225359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3" name="عنصر نائب للتذييل 2"/>
          <p:cNvSpPr>
            <a:spLocks noGrp="1"/>
          </p:cNvSpPr>
          <p:nvPr>
            <p:ph type="ftr" sz="quarter" idx="11"/>
          </p:nvPr>
        </p:nvSpPr>
        <p:spPr/>
        <p:txBody>
          <a:bodyPr/>
          <a:lstStyle>
            <a:lvl1pPr>
              <a:defRPr/>
            </a:lvl1pPr>
          </a:lstStyle>
          <a:p>
            <a:endParaRPr lang="ar-IQ">
              <a:solidFill>
                <a:srgbClr val="5E574E"/>
              </a:solidFill>
            </a:endParaRPr>
          </a:p>
        </p:txBody>
      </p:sp>
      <p:sp>
        <p:nvSpPr>
          <p:cNvPr id="4" name="عنصر نائب لرقم الشريحة 3"/>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1675972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6" name="عنصر نائب للتذييل 5"/>
          <p:cNvSpPr>
            <a:spLocks noGrp="1"/>
          </p:cNvSpPr>
          <p:nvPr>
            <p:ph type="ftr" sz="quarter" idx="11"/>
          </p:nvPr>
        </p:nvSpPr>
        <p:spPr/>
        <p:txBody>
          <a:bodyPr/>
          <a:lstStyle>
            <a:lvl1pPr>
              <a:defRPr/>
            </a:lvl1pPr>
          </a:lstStyle>
          <a:p>
            <a:endParaRPr lang="ar-IQ">
              <a:solidFill>
                <a:srgbClr val="5E574E"/>
              </a:solidFill>
            </a:endParaRPr>
          </a:p>
        </p:txBody>
      </p:sp>
      <p:sp>
        <p:nvSpPr>
          <p:cNvPr id="7" name="عنصر نائب لرقم الشريحة 6"/>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3955879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6" name="عنصر نائب للتذييل 5"/>
          <p:cNvSpPr>
            <a:spLocks noGrp="1"/>
          </p:cNvSpPr>
          <p:nvPr>
            <p:ph type="ftr" sz="quarter" idx="11"/>
          </p:nvPr>
        </p:nvSpPr>
        <p:spPr/>
        <p:txBody>
          <a:bodyPr/>
          <a:lstStyle>
            <a:lvl1pPr>
              <a:defRPr/>
            </a:lvl1pPr>
          </a:lstStyle>
          <a:p>
            <a:endParaRPr lang="ar-IQ">
              <a:solidFill>
                <a:srgbClr val="5E574E"/>
              </a:solidFill>
            </a:endParaRPr>
          </a:p>
        </p:txBody>
      </p:sp>
      <p:sp>
        <p:nvSpPr>
          <p:cNvPr id="7" name="عنصر نائب لرقم الشريحة 6"/>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2463168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5E574E"/>
              </a:solidFill>
            </a:endParaRPr>
          </a:p>
        </p:txBody>
      </p:sp>
      <p:sp>
        <p:nvSpPr>
          <p:cNvPr id="6" name="عنصر نائب لرقم الشريحة 5"/>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1592583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78600" y="228600"/>
            <a:ext cx="2057400" cy="582930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06400" y="228600"/>
            <a:ext cx="6019800" cy="58293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5E574E"/>
              </a:solidFill>
            </a:endParaRPr>
          </a:p>
        </p:txBody>
      </p:sp>
      <p:sp>
        <p:nvSpPr>
          <p:cNvPr id="6" name="عنصر نائب لرقم الشريحة 5"/>
          <p:cNvSpPr>
            <a:spLocks noGrp="1"/>
          </p:cNvSpPr>
          <p:nvPr>
            <p:ph type="sldNum" sz="quarter" idx="12"/>
          </p:nvPr>
        </p:nvSpPr>
        <p:spPr/>
        <p:txBody>
          <a:bodyPr/>
          <a:lstStyle>
            <a:lvl1pPr>
              <a:defRPr/>
            </a:lvl1pPr>
          </a:lstStyle>
          <a:p>
            <a:fld id="{D7124511-581B-4098-A793-3CE256929FC9}" type="slidenum">
              <a:rPr lang="ar-IQ" smtClean="0">
                <a:solidFill>
                  <a:srgbClr val="5E574E"/>
                </a:solidFill>
              </a:rPr>
              <a:pPr/>
              <a:t>‹#›</a:t>
            </a:fld>
            <a:endParaRPr lang="ar-IQ">
              <a:solidFill>
                <a:srgbClr val="5E574E"/>
              </a:solidFill>
            </a:endParaRPr>
          </a:p>
        </p:txBody>
      </p:sp>
    </p:spTree>
    <p:extLst>
      <p:ext uri="{BB962C8B-B14F-4D97-AF65-F5344CB8AC3E}">
        <p14:creationId xmlns:p14="http://schemas.microsoft.com/office/powerpoint/2010/main" val="3473097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533402" y="260649"/>
            <a:ext cx="8066087" cy="920452"/>
          </a:xfrm>
          <a:prstGeom prst="rect">
            <a:avLst/>
          </a:prstGeom>
          <a:noFill/>
          <a:ln w="9525">
            <a:noFill/>
            <a:miter lim="800000"/>
            <a:headEnd/>
            <a:tailEnd/>
          </a:ln>
        </p:spPr>
        <p:txBody>
          <a:bodyPr vert="horz" wrap="square" lIns="0" tIns="45720" rIns="0" bIns="45720" numCol="1" anchor="b" anchorCtr="0" compatLnSpc="1">
            <a:prstTxWarp prst="textNoShape">
              <a:avLst/>
            </a:prstTxWarp>
          </a:bodyPr>
          <a:lstStyle/>
          <a:p>
            <a:pPr lvl="0"/>
            <a:r>
              <a:rPr lang="en-US" dirty="0"/>
              <a:t>Click to edit Master title style</a:t>
            </a:r>
          </a:p>
        </p:txBody>
      </p:sp>
      <p:sp>
        <p:nvSpPr>
          <p:cNvPr id="7" name="Text Placeholder 2"/>
          <p:cNvSpPr>
            <a:spLocks noGrp="1"/>
          </p:cNvSpPr>
          <p:nvPr>
            <p:ph type="body" sz="quarter" idx="14"/>
          </p:nvPr>
        </p:nvSpPr>
        <p:spPr>
          <a:xfrm>
            <a:off x="5726152" y="6380165"/>
            <a:ext cx="3105383" cy="339725"/>
          </a:xfrm>
        </p:spPr>
        <p:txBody>
          <a:bodyPr anchor="b"/>
          <a:lstStyle>
            <a:lvl1pPr marL="0" indent="0" algn="r">
              <a:spcAft>
                <a:spcPts val="400"/>
              </a:spcAft>
              <a:buNone/>
              <a:defRPr sz="1333"/>
            </a:lvl1pPr>
            <a:lvl2pPr marL="609585" indent="0" algn="r">
              <a:buNone/>
              <a:defRPr sz="1333"/>
            </a:lvl2pPr>
            <a:lvl3pPr marL="1219170" indent="0" algn="r">
              <a:buNone/>
              <a:defRPr sz="1333"/>
            </a:lvl3pPr>
            <a:lvl4pPr marL="1828754" indent="0" algn="r">
              <a:buNone/>
              <a:defRPr sz="1333"/>
            </a:lvl4pPr>
            <a:lvl5pPr marL="2438339" indent="0" algn="r">
              <a:buNone/>
              <a:defRPr sz="1333"/>
            </a:lvl5pPr>
          </a:lstStyle>
          <a:p>
            <a:pPr lvl="0"/>
            <a:r>
              <a:rPr lang="en-US" dirty="0"/>
              <a:t>Click to edit Master text style</a:t>
            </a:r>
          </a:p>
        </p:txBody>
      </p:sp>
      <p:sp>
        <p:nvSpPr>
          <p:cNvPr id="10" name="Text Placeholder 2"/>
          <p:cNvSpPr>
            <a:spLocks noGrp="1"/>
          </p:cNvSpPr>
          <p:nvPr>
            <p:ph type="body" sz="quarter" idx="15"/>
          </p:nvPr>
        </p:nvSpPr>
        <p:spPr>
          <a:xfrm>
            <a:off x="291251" y="6380165"/>
            <a:ext cx="3105383" cy="339725"/>
          </a:xfrm>
        </p:spPr>
        <p:txBody>
          <a:bodyPr anchor="b"/>
          <a:lstStyle>
            <a:lvl1pPr marL="0" indent="0" algn="l">
              <a:spcAft>
                <a:spcPts val="400"/>
              </a:spcAft>
              <a:buNone/>
              <a:defRPr sz="1333"/>
            </a:lvl1pPr>
            <a:lvl2pPr marL="609585" indent="0" algn="r">
              <a:buNone/>
              <a:defRPr sz="1333"/>
            </a:lvl2pPr>
            <a:lvl3pPr marL="1219170" indent="0" algn="r">
              <a:buNone/>
              <a:defRPr sz="1333"/>
            </a:lvl3pPr>
            <a:lvl4pPr marL="1828754" indent="0" algn="r">
              <a:buNone/>
              <a:defRPr sz="1333"/>
            </a:lvl4pPr>
            <a:lvl5pPr marL="2438339" indent="0" algn="r">
              <a:buNone/>
              <a:defRPr sz="1333"/>
            </a:lvl5pPr>
          </a:lstStyle>
          <a:p>
            <a:pPr lvl="0"/>
            <a:r>
              <a:rPr lang="en-US" dirty="0"/>
              <a:t>Click to edit Master text style</a:t>
            </a:r>
          </a:p>
        </p:txBody>
      </p:sp>
    </p:spTree>
    <p:extLst>
      <p:ext uri="{BB962C8B-B14F-4D97-AF65-F5344CB8AC3E}">
        <p14:creationId xmlns:p14="http://schemas.microsoft.com/office/powerpoint/2010/main" val="3178598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685800" y="1981200"/>
            <a:ext cx="7772400" cy="4114800"/>
          </a:xfrm>
        </p:spPr>
        <p:txBody>
          <a:bodyPr rtlCol="0">
            <a:normAutofit/>
          </a:bodyPr>
          <a:lstStyle/>
          <a:p>
            <a:pPr lvl="0"/>
            <a:endParaRPr lang="cs-CZ"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cs-CZ">
              <a:solidFill>
                <a:srgbClr val="5E574E"/>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s-CZ">
              <a:solidFill>
                <a:srgbClr val="5E574E"/>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C50DE2A-A4E0-400E-9904-1D79A47BE32F}" type="slidenum">
              <a:rPr lang="cs-CZ">
                <a:solidFill>
                  <a:srgbClr val="5E574E"/>
                </a:solidFill>
              </a:rPr>
              <a:pPr>
                <a:defRPr/>
              </a:pPr>
              <a:t>‹#›</a:t>
            </a:fld>
            <a:endParaRPr lang="cs-CZ" dirty="0">
              <a:solidFill>
                <a:srgbClr val="5E574E"/>
              </a:solidFill>
            </a:endParaRPr>
          </a:p>
        </p:txBody>
      </p:sp>
    </p:spTree>
    <p:extLst>
      <p:ext uri="{BB962C8B-B14F-4D97-AF65-F5344CB8AC3E}">
        <p14:creationId xmlns:p14="http://schemas.microsoft.com/office/powerpoint/2010/main" val="1787868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150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0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607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507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8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418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635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9725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062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4473B7-F0D6-4B2E-B0A0-EEC547F90DF1}" type="datetimeFigureOut">
              <a:rPr lang="en-US" smtClean="0">
                <a:solidFill>
                  <a:prstClr val="black">
                    <a:tint val="75000"/>
                  </a:prstClr>
                </a:solidFill>
              </a:rPr>
              <a:pPr/>
              <a:t>10/12/2023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13586D-3414-4EE2-AEBD-0B1D594325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6519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52053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8839462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2701226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226194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262637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1523347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2578003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95763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19459346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270649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6541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1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24544819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17890655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124239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383645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5_Titel og indholdsobjekt">
    <p:spTree>
      <p:nvGrpSpPr>
        <p:cNvPr id="1" name=""/>
        <p:cNvGrpSpPr/>
        <p:nvPr/>
      </p:nvGrpSpPr>
      <p:grpSpPr>
        <a:xfrm>
          <a:off x="0" y="0"/>
          <a:ext cx="0" cy="0"/>
          <a:chOff x="0" y="0"/>
          <a:chExt cx="0" cy="0"/>
        </a:xfrm>
      </p:grpSpPr>
      <p:grpSp>
        <p:nvGrpSpPr>
          <p:cNvPr id="2" name="Gruppe 17"/>
          <p:cNvGrpSpPr/>
          <p:nvPr userDrawn="1"/>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9"/>
            <a:ext cx="4584700" cy="563561"/>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userDrawn="1">
            <p:ph type="dt" sz="half" idx="14"/>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footnote</a:t>
            </a:r>
          </a:p>
        </p:txBody>
      </p:sp>
      <p:sp>
        <p:nvSpPr>
          <p:cNvPr id="9" name="Pladsholder til diasnummer 5"/>
          <p:cNvSpPr>
            <a:spLocks noGrp="1"/>
          </p:cNvSpPr>
          <p:nvPr userDrawn="1">
            <p:ph type="sldNum" sz="quarter" idx="15"/>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dirty="0"/>
              <a:t>Your Logo</a:t>
            </a:r>
          </a:p>
        </p:txBody>
      </p:sp>
    </p:spTree>
    <p:extLst>
      <p:ext uri="{BB962C8B-B14F-4D97-AF65-F5344CB8AC3E}">
        <p14:creationId xmlns:p14="http://schemas.microsoft.com/office/powerpoint/2010/main" val="1473925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G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7"/>
          <p:cNvSpPr>
            <a:spLocks noGrp="1"/>
          </p:cNvSpPr>
          <p:nvPr>
            <p:ph type="body" sz="quarter" idx="10"/>
          </p:nvPr>
        </p:nvSpPr>
        <p:spPr>
          <a:xfrm>
            <a:off x="619929" y="6586903"/>
            <a:ext cx="7252832" cy="215342"/>
          </a:xfrm>
        </p:spPr>
        <p:txBody>
          <a:bodyPr tIns="0" bIns="0" anchor="b">
            <a:noAutofit/>
          </a:bodyPr>
          <a:lstStyle>
            <a:lvl1pPr marL="0" indent="0">
              <a:buNone/>
              <a:defRPr sz="1000">
                <a:solidFill>
                  <a:schemeClr val="bg1"/>
                </a:solidFill>
              </a:defRPr>
            </a:lvl1pPr>
            <a:lvl2pPr marL="342900" indent="0">
              <a:buNone/>
              <a:defRPr/>
            </a:lvl2pPr>
            <a:lvl3pPr marL="828675" indent="0">
              <a:buNone/>
              <a:defRPr/>
            </a:lvl3pPr>
            <a:lvl4pPr marL="1209675" indent="0">
              <a:buNone/>
              <a:defRPr/>
            </a:lvl4pPr>
            <a:lvl5pPr marL="1562100" indent="0">
              <a:buNone/>
              <a:defRPr/>
            </a:lvl5pPr>
          </a:lstStyle>
          <a:p>
            <a:pPr lvl="0"/>
            <a:r>
              <a:rPr lang="en-US" smtClean="0"/>
              <a:t>Click to edit Master text styles</a:t>
            </a:r>
          </a:p>
        </p:txBody>
      </p:sp>
      <p:sp>
        <p:nvSpPr>
          <p:cNvPr id="5" name="Slide Number Placeholder 7"/>
          <p:cNvSpPr>
            <a:spLocks noGrp="1"/>
          </p:cNvSpPr>
          <p:nvPr userDrawn="1">
            <p:ph type="sldNum" sz="quarter" idx="11"/>
          </p:nvPr>
        </p:nvSpPr>
        <p:spPr>
          <a:xfrm>
            <a:off x="8543638" y="6578612"/>
            <a:ext cx="593148" cy="285885"/>
          </a:xfrm>
          <a:prstGeom prst="rect">
            <a:avLst/>
          </a:prstGeom>
        </p:spPr>
        <p:txBody>
          <a:bodyPr/>
          <a:lstStyle>
            <a:lvl1pPr>
              <a:defRPr sz="1200" baseline="0"/>
            </a:lvl1pPr>
          </a:lstStyle>
          <a:p>
            <a:pPr eaLnBrk="0" fontAlgn="base" hangingPunct="0">
              <a:spcBef>
                <a:spcPct val="0"/>
              </a:spcBef>
              <a:spcAft>
                <a:spcPct val="0"/>
              </a:spcAft>
              <a:defRPr/>
            </a:pPr>
            <a:fld id="{CB699D4B-F959-4404-AC20-5F2EBE968966}" type="slidenum">
              <a:rPr lang="en-AU">
                <a:solidFill>
                  <a:srgbClr val="FFFFFF"/>
                </a:solidFill>
                <a:latin typeface="Times New Roman" pitchFamily="18" charset="0"/>
              </a:rPr>
              <a:pPr eaLnBrk="0" fontAlgn="base" hangingPunct="0">
                <a:spcBef>
                  <a:spcPct val="0"/>
                </a:spcBef>
                <a:spcAft>
                  <a:spcPct val="0"/>
                </a:spcAft>
                <a:defRPr/>
              </a:pPr>
              <a:t>‹#›</a:t>
            </a:fld>
            <a:endParaRPr lang="en-AU" dirty="0">
              <a:solidFill>
                <a:srgbClr val="FFFFFF"/>
              </a:solidFill>
              <a:latin typeface="Times New Roman" pitchFamily="18" charset="0"/>
            </a:endParaRPr>
          </a:p>
        </p:txBody>
      </p:sp>
    </p:spTree>
    <p:extLst>
      <p:ext uri="{BB962C8B-B14F-4D97-AF65-F5344CB8AC3E}">
        <p14:creationId xmlns:p14="http://schemas.microsoft.com/office/powerpoint/2010/main" val="1377892958"/>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and Content G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7"/>
          <p:cNvSpPr>
            <a:spLocks noGrp="1"/>
          </p:cNvSpPr>
          <p:nvPr>
            <p:ph type="body" sz="quarter" idx="10"/>
          </p:nvPr>
        </p:nvSpPr>
        <p:spPr>
          <a:xfrm>
            <a:off x="619929" y="6586903"/>
            <a:ext cx="7252832" cy="215342"/>
          </a:xfrm>
        </p:spPr>
        <p:txBody>
          <a:bodyPr tIns="0" bIns="0" anchor="b">
            <a:noAutofit/>
          </a:bodyPr>
          <a:lstStyle>
            <a:lvl1pPr marL="0" indent="0">
              <a:buNone/>
              <a:defRPr sz="1000">
                <a:solidFill>
                  <a:schemeClr val="bg1"/>
                </a:solidFill>
              </a:defRPr>
            </a:lvl1pPr>
            <a:lvl2pPr marL="342900" indent="0">
              <a:buNone/>
              <a:defRPr/>
            </a:lvl2pPr>
            <a:lvl3pPr marL="828675" indent="0">
              <a:buNone/>
              <a:defRPr/>
            </a:lvl3pPr>
            <a:lvl4pPr marL="1209675" indent="0">
              <a:buNone/>
              <a:defRPr/>
            </a:lvl4pPr>
            <a:lvl5pPr marL="1562100" indent="0">
              <a:buNone/>
              <a:defRPr/>
            </a:lvl5pPr>
          </a:lstStyle>
          <a:p>
            <a:pPr lvl="0"/>
            <a:r>
              <a:rPr lang="en-US" smtClean="0"/>
              <a:t>Click to edit Master text styles</a:t>
            </a:r>
          </a:p>
        </p:txBody>
      </p:sp>
      <p:sp>
        <p:nvSpPr>
          <p:cNvPr id="5" name="Slide Number Placeholder 7"/>
          <p:cNvSpPr>
            <a:spLocks noGrp="1"/>
          </p:cNvSpPr>
          <p:nvPr userDrawn="1">
            <p:ph type="sldNum" sz="quarter" idx="11"/>
          </p:nvPr>
        </p:nvSpPr>
        <p:spPr>
          <a:xfrm>
            <a:off x="8543638" y="6578612"/>
            <a:ext cx="593148" cy="285885"/>
          </a:xfrm>
          <a:prstGeom prst="rect">
            <a:avLst/>
          </a:prstGeom>
        </p:spPr>
        <p:txBody>
          <a:bodyPr/>
          <a:lstStyle>
            <a:lvl1pPr>
              <a:defRPr sz="1200" baseline="0"/>
            </a:lvl1pPr>
          </a:lstStyle>
          <a:p>
            <a:pPr eaLnBrk="0" fontAlgn="base" hangingPunct="0">
              <a:spcBef>
                <a:spcPct val="0"/>
              </a:spcBef>
              <a:spcAft>
                <a:spcPct val="0"/>
              </a:spcAft>
              <a:defRPr/>
            </a:pPr>
            <a:fld id="{CB699D4B-F959-4404-AC20-5F2EBE968966}" type="slidenum">
              <a:rPr lang="en-AU">
                <a:solidFill>
                  <a:srgbClr val="FFFFFF"/>
                </a:solidFill>
                <a:latin typeface="Times New Roman" pitchFamily="18" charset="0"/>
              </a:rPr>
              <a:pPr eaLnBrk="0" fontAlgn="base" hangingPunct="0">
                <a:spcBef>
                  <a:spcPct val="0"/>
                </a:spcBef>
                <a:spcAft>
                  <a:spcPct val="0"/>
                </a:spcAft>
                <a:defRPr/>
              </a:pPr>
              <a:t>‹#›</a:t>
            </a:fld>
            <a:endParaRPr lang="en-AU" dirty="0">
              <a:solidFill>
                <a:srgbClr val="FFFFFF"/>
              </a:solidFill>
              <a:latin typeface="Times New Roman" pitchFamily="18" charset="0"/>
            </a:endParaRPr>
          </a:p>
        </p:txBody>
      </p:sp>
    </p:spTree>
    <p:extLst>
      <p:ext uri="{BB962C8B-B14F-4D97-AF65-F5344CB8AC3E}">
        <p14:creationId xmlns:p14="http://schemas.microsoft.com/office/powerpoint/2010/main" val="1310420887"/>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and Content G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7"/>
          <p:cNvSpPr>
            <a:spLocks noGrp="1"/>
          </p:cNvSpPr>
          <p:nvPr>
            <p:ph type="body" sz="quarter" idx="10"/>
          </p:nvPr>
        </p:nvSpPr>
        <p:spPr>
          <a:xfrm>
            <a:off x="619929" y="6586903"/>
            <a:ext cx="7252832" cy="215342"/>
          </a:xfrm>
        </p:spPr>
        <p:txBody>
          <a:bodyPr tIns="0" bIns="0" anchor="b">
            <a:noAutofit/>
          </a:bodyPr>
          <a:lstStyle>
            <a:lvl1pPr marL="0" indent="0">
              <a:buNone/>
              <a:defRPr sz="1000">
                <a:solidFill>
                  <a:schemeClr val="bg1"/>
                </a:solidFill>
              </a:defRPr>
            </a:lvl1pPr>
            <a:lvl2pPr marL="342900" indent="0">
              <a:buNone/>
              <a:defRPr/>
            </a:lvl2pPr>
            <a:lvl3pPr marL="828675" indent="0">
              <a:buNone/>
              <a:defRPr/>
            </a:lvl3pPr>
            <a:lvl4pPr marL="1209675" indent="0">
              <a:buNone/>
              <a:defRPr/>
            </a:lvl4pPr>
            <a:lvl5pPr marL="1562100" indent="0">
              <a:buNone/>
              <a:defRPr/>
            </a:lvl5pPr>
          </a:lstStyle>
          <a:p>
            <a:pPr lvl="0"/>
            <a:r>
              <a:rPr lang="en-US" smtClean="0"/>
              <a:t>Click to edit Master text styles</a:t>
            </a:r>
          </a:p>
        </p:txBody>
      </p:sp>
      <p:sp>
        <p:nvSpPr>
          <p:cNvPr id="5" name="Slide Number Placeholder 7"/>
          <p:cNvSpPr>
            <a:spLocks noGrp="1"/>
          </p:cNvSpPr>
          <p:nvPr userDrawn="1">
            <p:ph type="sldNum" sz="quarter" idx="11"/>
          </p:nvPr>
        </p:nvSpPr>
        <p:spPr>
          <a:xfrm>
            <a:off x="8543638" y="6578612"/>
            <a:ext cx="593148" cy="285885"/>
          </a:xfrm>
          <a:prstGeom prst="rect">
            <a:avLst/>
          </a:prstGeom>
        </p:spPr>
        <p:txBody>
          <a:bodyPr/>
          <a:lstStyle>
            <a:lvl1pPr>
              <a:defRPr sz="1200" baseline="0"/>
            </a:lvl1pPr>
          </a:lstStyle>
          <a:p>
            <a:pPr eaLnBrk="0" fontAlgn="base" hangingPunct="0">
              <a:spcBef>
                <a:spcPct val="0"/>
              </a:spcBef>
              <a:spcAft>
                <a:spcPct val="0"/>
              </a:spcAft>
              <a:defRPr/>
            </a:pPr>
            <a:fld id="{CB699D4B-F959-4404-AC20-5F2EBE968966}" type="slidenum">
              <a:rPr lang="en-AU">
                <a:solidFill>
                  <a:srgbClr val="FFFFFF"/>
                </a:solidFill>
                <a:latin typeface="Times New Roman" pitchFamily="18" charset="0"/>
              </a:rPr>
              <a:pPr eaLnBrk="0" fontAlgn="base" hangingPunct="0">
                <a:spcBef>
                  <a:spcPct val="0"/>
                </a:spcBef>
                <a:spcAft>
                  <a:spcPct val="0"/>
                </a:spcAft>
                <a:defRPr/>
              </a:pPr>
              <a:t>‹#›</a:t>
            </a:fld>
            <a:endParaRPr lang="en-AU" dirty="0">
              <a:solidFill>
                <a:srgbClr val="FFFFFF"/>
              </a:solidFill>
              <a:latin typeface="Times New Roman" pitchFamily="18" charset="0"/>
            </a:endParaRPr>
          </a:p>
        </p:txBody>
      </p:sp>
    </p:spTree>
    <p:extLst>
      <p:ext uri="{BB962C8B-B14F-4D97-AF65-F5344CB8AC3E}">
        <p14:creationId xmlns:p14="http://schemas.microsoft.com/office/powerpoint/2010/main" val="132349861"/>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itle and Content G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7"/>
          <p:cNvSpPr>
            <a:spLocks noGrp="1"/>
          </p:cNvSpPr>
          <p:nvPr>
            <p:ph type="body" sz="quarter" idx="10"/>
          </p:nvPr>
        </p:nvSpPr>
        <p:spPr>
          <a:xfrm>
            <a:off x="619929" y="6586903"/>
            <a:ext cx="7252832" cy="215342"/>
          </a:xfrm>
        </p:spPr>
        <p:txBody>
          <a:bodyPr tIns="0" bIns="0" anchor="b">
            <a:noAutofit/>
          </a:bodyPr>
          <a:lstStyle>
            <a:lvl1pPr marL="0" indent="0">
              <a:buNone/>
              <a:defRPr sz="1000">
                <a:solidFill>
                  <a:schemeClr val="bg1"/>
                </a:solidFill>
              </a:defRPr>
            </a:lvl1pPr>
            <a:lvl2pPr marL="342900" indent="0">
              <a:buNone/>
              <a:defRPr/>
            </a:lvl2pPr>
            <a:lvl3pPr marL="828675" indent="0">
              <a:buNone/>
              <a:defRPr/>
            </a:lvl3pPr>
            <a:lvl4pPr marL="1209675" indent="0">
              <a:buNone/>
              <a:defRPr/>
            </a:lvl4pPr>
            <a:lvl5pPr marL="1562100" indent="0">
              <a:buNone/>
              <a:defRPr/>
            </a:lvl5pPr>
          </a:lstStyle>
          <a:p>
            <a:pPr lvl="0"/>
            <a:r>
              <a:rPr lang="en-US" smtClean="0"/>
              <a:t>Click to edit Master text styles</a:t>
            </a:r>
          </a:p>
        </p:txBody>
      </p:sp>
      <p:sp>
        <p:nvSpPr>
          <p:cNvPr id="5" name="Slide Number Placeholder 7"/>
          <p:cNvSpPr>
            <a:spLocks noGrp="1"/>
          </p:cNvSpPr>
          <p:nvPr userDrawn="1">
            <p:ph type="sldNum" sz="quarter" idx="11"/>
          </p:nvPr>
        </p:nvSpPr>
        <p:spPr>
          <a:xfrm>
            <a:off x="8543638" y="6578612"/>
            <a:ext cx="593148" cy="285885"/>
          </a:xfrm>
          <a:prstGeom prst="rect">
            <a:avLst/>
          </a:prstGeom>
        </p:spPr>
        <p:txBody>
          <a:bodyPr/>
          <a:lstStyle>
            <a:lvl1pPr>
              <a:defRPr sz="1200" baseline="0"/>
            </a:lvl1pPr>
          </a:lstStyle>
          <a:p>
            <a:pPr eaLnBrk="0" fontAlgn="base" hangingPunct="0">
              <a:spcBef>
                <a:spcPct val="0"/>
              </a:spcBef>
              <a:spcAft>
                <a:spcPct val="0"/>
              </a:spcAft>
              <a:defRPr/>
            </a:pPr>
            <a:fld id="{CB699D4B-F959-4404-AC20-5F2EBE968966}" type="slidenum">
              <a:rPr lang="en-AU">
                <a:solidFill>
                  <a:srgbClr val="FFFFFF"/>
                </a:solidFill>
                <a:latin typeface="Times New Roman" pitchFamily="18" charset="0"/>
              </a:rPr>
              <a:pPr eaLnBrk="0" fontAlgn="base" hangingPunct="0">
                <a:spcBef>
                  <a:spcPct val="0"/>
                </a:spcBef>
                <a:spcAft>
                  <a:spcPct val="0"/>
                </a:spcAft>
                <a:defRPr/>
              </a:pPr>
              <a:t>‹#›</a:t>
            </a:fld>
            <a:endParaRPr lang="en-AU" dirty="0">
              <a:solidFill>
                <a:srgbClr val="FFFFFF"/>
              </a:solidFill>
              <a:latin typeface="Times New Roman" pitchFamily="18" charset="0"/>
            </a:endParaRPr>
          </a:p>
        </p:txBody>
      </p:sp>
    </p:spTree>
    <p:extLst>
      <p:ext uri="{BB962C8B-B14F-4D97-AF65-F5344CB8AC3E}">
        <p14:creationId xmlns:p14="http://schemas.microsoft.com/office/powerpoint/2010/main" val="1846473544"/>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and Content G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Text Placeholder 7"/>
          <p:cNvSpPr>
            <a:spLocks noGrp="1"/>
          </p:cNvSpPr>
          <p:nvPr>
            <p:ph type="body" sz="quarter" idx="10"/>
          </p:nvPr>
        </p:nvSpPr>
        <p:spPr>
          <a:xfrm>
            <a:off x="619929" y="6586902"/>
            <a:ext cx="7252832" cy="215342"/>
          </a:xfrm>
        </p:spPr>
        <p:txBody>
          <a:bodyPr tIns="0" bIns="0" anchor="b">
            <a:noAutofit/>
          </a:bodyPr>
          <a:lstStyle>
            <a:lvl1pPr marL="0" indent="0">
              <a:buNone/>
              <a:defRPr sz="1000">
                <a:solidFill>
                  <a:schemeClr val="bg1"/>
                </a:solidFill>
              </a:defRPr>
            </a:lvl1pPr>
            <a:lvl2pPr marL="342900" indent="0">
              <a:buNone/>
              <a:defRPr/>
            </a:lvl2pPr>
            <a:lvl3pPr marL="828675" indent="0">
              <a:buNone/>
              <a:defRPr/>
            </a:lvl3pPr>
            <a:lvl4pPr marL="1209675" indent="0">
              <a:buNone/>
              <a:defRPr/>
            </a:lvl4pPr>
            <a:lvl5pPr marL="1562100" indent="0">
              <a:buNone/>
              <a:defRPr/>
            </a:lvl5pPr>
          </a:lstStyle>
          <a:p>
            <a:pPr lvl="0"/>
            <a:r>
              <a:rPr lang="en-US" smtClean="0"/>
              <a:t>Click to edit Master text styles</a:t>
            </a:r>
          </a:p>
        </p:txBody>
      </p:sp>
      <p:sp>
        <p:nvSpPr>
          <p:cNvPr id="5" name="Slide Number Placeholder 7"/>
          <p:cNvSpPr>
            <a:spLocks noGrp="1"/>
          </p:cNvSpPr>
          <p:nvPr userDrawn="1">
            <p:ph type="sldNum" sz="quarter" idx="11"/>
          </p:nvPr>
        </p:nvSpPr>
        <p:spPr>
          <a:xfrm>
            <a:off x="8543637" y="6578612"/>
            <a:ext cx="593148" cy="285885"/>
          </a:xfrm>
          <a:prstGeom prst="rect">
            <a:avLst/>
          </a:prstGeom>
        </p:spPr>
        <p:txBody>
          <a:bodyPr/>
          <a:lstStyle>
            <a:lvl1pPr>
              <a:defRPr sz="1200" baseline="0"/>
            </a:lvl1pPr>
          </a:lstStyle>
          <a:p>
            <a:pPr eaLnBrk="0" fontAlgn="base" hangingPunct="0">
              <a:spcBef>
                <a:spcPct val="0"/>
              </a:spcBef>
              <a:spcAft>
                <a:spcPct val="0"/>
              </a:spcAft>
              <a:defRPr/>
            </a:pPr>
            <a:fld id="{CB699D4B-F959-4404-AC20-5F2EBE968966}" type="slidenum">
              <a:rPr lang="en-AU">
                <a:solidFill>
                  <a:srgbClr val="FFFFFF"/>
                </a:solidFill>
                <a:latin typeface="Times New Roman" pitchFamily="18" charset="0"/>
              </a:rPr>
              <a:pPr eaLnBrk="0" fontAlgn="base" hangingPunct="0">
                <a:spcBef>
                  <a:spcPct val="0"/>
                </a:spcBef>
                <a:spcAft>
                  <a:spcPct val="0"/>
                </a:spcAft>
                <a:defRPr/>
              </a:pPr>
              <a:t>‹#›</a:t>
            </a:fld>
            <a:endParaRPr lang="en-AU" dirty="0">
              <a:solidFill>
                <a:srgbClr val="FFFFFF"/>
              </a:solidFill>
              <a:latin typeface="Times New Roman" pitchFamily="18" charset="0"/>
            </a:endParaRPr>
          </a:p>
        </p:txBody>
      </p:sp>
    </p:spTree>
    <p:extLst>
      <p:ext uri="{BB962C8B-B14F-4D97-AF65-F5344CB8AC3E}">
        <p14:creationId xmlns:p14="http://schemas.microsoft.com/office/powerpoint/2010/main" val="95902773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752600" y="3733800"/>
            <a:ext cx="6705600" cy="1905000"/>
          </a:xfrm>
          <a:prstGeom prst="rect">
            <a:avLst/>
          </a:prstGeom>
          <a:solidFill>
            <a:schemeClr val="accent3">
              <a:lumMod val="60000"/>
              <a:lumOff val="40000"/>
            </a:schemeClr>
          </a:solidFill>
          <a:ln w="9525">
            <a:solidFill>
              <a:schemeClr val="accent3">
                <a:lumMod val="50000"/>
              </a:schemeClr>
            </a:solidFill>
            <a:miter lim="800000"/>
            <a:headEnd/>
            <a:tailEnd/>
          </a:ln>
        </p:spPr>
        <p:txBody>
          <a:bodyPr/>
          <a:lstStyle>
            <a:lvl1pPr marL="0" indent="0">
              <a:buFont typeface="Wingdings" pitchFamily="2" charset="2"/>
              <a:buNone/>
              <a:defRPr sz="2800"/>
            </a:lvl1pPr>
          </a:lstStyle>
          <a:p>
            <a:pPr algn="l" rtl="0" eaLnBrk="0" fontAlgn="base" hangingPunct="0">
              <a:spcBef>
                <a:spcPct val="20000"/>
              </a:spcBef>
              <a:spcAft>
                <a:spcPct val="0"/>
              </a:spcAft>
              <a:buClr>
                <a:srgbClr val="4F81BD"/>
              </a:buClr>
              <a:buSzPct val="65000"/>
              <a:defRPr/>
            </a:pPr>
            <a:endParaRPr lang="en-US" kern="0" dirty="0">
              <a:solidFill>
                <a:prstClr val="black"/>
              </a:solidFill>
            </a:endParaRPr>
          </a:p>
        </p:txBody>
      </p:sp>
      <p:sp>
        <p:nvSpPr>
          <p:cNvPr id="5"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lgn="l" rtl="0" eaLnBrk="0" fontAlgn="base" hangingPunct="0">
              <a:spcBef>
                <a:spcPct val="0"/>
              </a:spcBef>
              <a:spcAft>
                <a:spcPct val="0"/>
              </a:spcAft>
            </a:pPr>
            <a:endParaRPr lang="en-US" sz="2400" smtClean="0">
              <a:solidFill>
                <a:prstClr val="black"/>
              </a:solidFill>
              <a:latin typeface="Times New Roman" pitchFamily="18" charset="0"/>
            </a:endParaRPr>
          </a:p>
        </p:txBody>
      </p:sp>
      <p:sp>
        <p:nvSpPr>
          <p:cNvPr id="6"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2400" smtClean="0">
              <a:solidFill>
                <a:prstClr val="black"/>
              </a:solidFill>
              <a:latin typeface="Times New Roman" pitchFamily="18" charset="0"/>
            </a:endParaRPr>
          </a:p>
        </p:txBody>
      </p:sp>
      <p:sp>
        <p:nvSpPr>
          <p:cNvPr id="266242" name="Rectangle 2"/>
          <p:cNvSpPr>
            <a:spLocks noGrp="1" noChangeArrowheads="1"/>
          </p:cNvSpPr>
          <p:nvPr>
            <p:ph type="ctrTitle"/>
          </p:nvPr>
        </p:nvSpPr>
        <p:spPr>
          <a:xfrm>
            <a:off x="685800" y="1295400"/>
            <a:ext cx="7623175" cy="1752600"/>
          </a:xfrm>
        </p:spPr>
        <p:txBody>
          <a:bodyPr/>
          <a:lstStyle>
            <a:lvl1pPr>
              <a:defRPr sz="4000"/>
            </a:lvl1pPr>
          </a:lstStyle>
          <a:p>
            <a:r>
              <a:rPr lang="en-US" smtClean="0"/>
              <a:t>Click to edit Master title style</a:t>
            </a:r>
            <a:endParaRPr lang="en-US" dirty="0"/>
          </a:p>
        </p:txBody>
      </p:sp>
      <p:sp>
        <p:nvSpPr>
          <p:cNvPr id="266243" name="Rectangle 3"/>
          <p:cNvSpPr>
            <a:spLocks noGrp="1" noChangeArrowheads="1"/>
          </p:cNvSpPr>
          <p:nvPr>
            <p:ph type="subTitle" idx="1"/>
          </p:nvPr>
        </p:nvSpPr>
        <p:spPr>
          <a:xfrm>
            <a:off x="1973179" y="3962400"/>
            <a:ext cx="6553200" cy="1752600"/>
          </a:xfrm>
          <a:solidFill>
            <a:schemeClr val="tx2">
              <a:lumMod val="20000"/>
              <a:lumOff val="80000"/>
            </a:schemeClr>
          </a:solidFill>
          <a:ln>
            <a:solidFill>
              <a:schemeClr val="accent3">
                <a:lumMod val="50000"/>
              </a:schemeClr>
            </a:solidFill>
          </a:ln>
        </p:spPr>
        <p:txBody>
          <a:bodyPr/>
          <a:lstStyle>
            <a:lvl1pPr marL="0" indent="0">
              <a:buFont typeface="Wingdings" pitchFamily="2" charset="2"/>
              <a:buNone/>
              <a:defRPr sz="2400" b="0" i="0" baseline="0">
                <a:solidFill>
                  <a:schemeClr val="tx1"/>
                </a:solidFill>
              </a:defRPr>
            </a:lvl1pPr>
          </a:lstStyle>
          <a:p>
            <a:r>
              <a:rPr lang="en-US" smtClean="0"/>
              <a:t>Click to edit Master subtitle style</a:t>
            </a:r>
            <a:endParaRPr lang="en-US" dirty="0" smtClean="0"/>
          </a:p>
        </p:txBody>
      </p:sp>
      <p:sp>
        <p:nvSpPr>
          <p:cNvPr id="7" name="Rectangle 4"/>
          <p:cNvSpPr>
            <a:spLocks noGrp="1" noChangeArrowheads="1"/>
          </p:cNvSpPr>
          <p:nvPr>
            <p:ph type="dt" sz="half" idx="10"/>
          </p:nvPr>
        </p:nvSpPr>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p:txBody>
          <a:bodyPr/>
          <a:lstStyle>
            <a:lvl1pPr>
              <a:defRPr/>
            </a:lvl1pPr>
          </a:lstStyle>
          <a:p>
            <a:pPr>
              <a:defRPr/>
            </a:pPr>
            <a:fld id="{8D31E3AA-9376-4945-89D8-4A9D0EC6295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88122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33800"/>
            <a:ext cx="7772400" cy="2035175"/>
          </a:xfrm>
          <a:solidFill>
            <a:schemeClr val="tx2">
              <a:lumMod val="20000"/>
              <a:lumOff val="80000"/>
            </a:schemeClr>
          </a:solidFill>
        </p:spPr>
        <p:txBody>
          <a:bodyPr/>
          <a:lstStyle>
            <a:lvl1pPr algn="r">
              <a:defRPr sz="3600" b="1" cap="all" baseline="0">
                <a:solidFill>
                  <a:schemeClr val="tx1"/>
                </a:solidFill>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819399"/>
            <a:ext cx="7772400" cy="914401"/>
          </a:xfrm>
          <a:solidFill>
            <a:schemeClr val="accent3">
              <a:lumMod val="40000"/>
              <a:lumOff val="60000"/>
            </a:schemeClr>
          </a:solidFill>
        </p:spPr>
        <p:txBody>
          <a:bodyPr anchor="b"/>
          <a:lstStyle>
            <a:lvl1pPr marL="0" indent="0" algn="l">
              <a:buNone/>
              <a:defRPr sz="2000" baseline="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a:p>
            <a:pPr lvl="1"/>
            <a:r>
              <a:rPr lang="en-US" smtClean="0"/>
              <a:t>Second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9B6B23-894F-443B-A607-77B3C2F7C53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276192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0FD11-3F90-4A0F-A115-65B0A051BC9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5020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isual or Smart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lvl1pPr>
              <a:defRPr baseline="0"/>
            </a:lvl1pPr>
          </a:lstStyle>
          <a:p>
            <a:r>
              <a:rPr lang="en-US" smtClean="0"/>
              <a:t>Click to edit Master title style</a:t>
            </a:r>
            <a:endParaRPr lang="en-US" dirty="0"/>
          </a:p>
        </p:txBody>
      </p:sp>
      <p:sp>
        <p:nvSpPr>
          <p:cNvPr id="10" name="SmartArt Placeholder 9"/>
          <p:cNvSpPr>
            <a:spLocks noGrp="1"/>
          </p:cNvSpPr>
          <p:nvPr>
            <p:ph type="dgm" sz="quarter" idx="13"/>
          </p:nvPr>
        </p:nvSpPr>
        <p:spPr>
          <a:xfrm>
            <a:off x="457200" y="1600200"/>
            <a:ext cx="8229600" cy="4495800"/>
          </a:xfrm>
        </p:spPr>
        <p:txBody>
          <a:bodyPr/>
          <a:lstStyle>
            <a:lvl1pPr>
              <a:defRPr baseline="0">
                <a:solidFill>
                  <a:schemeClr val="tx1"/>
                </a:solidFill>
              </a:defRPr>
            </a:lvl1pPr>
          </a:lstStyle>
          <a:p>
            <a:pPr lvl="0"/>
            <a:r>
              <a:rPr lang="en-US" noProof="0" smtClean="0"/>
              <a:t>Click icon to add SmartArt graphic</a:t>
            </a:r>
            <a:endParaRPr lang="en-US" noProof="0" dirty="0"/>
          </a:p>
        </p:txBody>
      </p:sp>
      <p:sp>
        <p:nvSpPr>
          <p:cNvPr id="4" name="Rectangle 4"/>
          <p:cNvSpPr>
            <a:spLocks noGrp="1" noChangeArrowheads="1"/>
          </p:cNvSpPr>
          <p:nvPr>
            <p:ph type="dt" sz="half" idx="14"/>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5"/>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6"/>
          </p:nvPr>
        </p:nvSpPr>
        <p:spPr>
          <a:ln/>
        </p:spPr>
        <p:txBody>
          <a:bodyPr/>
          <a:lstStyle>
            <a:lvl1pPr>
              <a:defRPr/>
            </a:lvl1pPr>
          </a:lstStyle>
          <a:p>
            <a:pPr>
              <a:defRPr/>
            </a:pPr>
            <a:fld id="{FF21087B-CA5C-4D23-A335-0B695485EC8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85609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530725"/>
          </a:xfrm>
        </p:spPr>
        <p:txBody>
          <a:bodyPr/>
          <a:lstStyle>
            <a:lvl1pPr>
              <a:defRPr sz="2400" baseline="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30725"/>
          </a:xfrm>
        </p:spPr>
        <p:txBody>
          <a:bodyPr/>
          <a:lstStyle>
            <a:lvl1pPr>
              <a:defRPr sz="2400" baseline="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356487-09B7-4728-BEE7-530073A8C3C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86731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5710238"/>
            <a:ext cx="9144000" cy="523875"/>
          </a:xfrm>
          <a:prstGeom prst="rect">
            <a:avLst/>
          </a:prstGeom>
          <a:solidFill>
            <a:schemeClr val="bg1"/>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rtl="0" eaLnBrk="0" fontAlgn="base" hangingPunct="0">
              <a:spcBef>
                <a:spcPct val="0"/>
              </a:spcBef>
              <a:spcAft>
                <a:spcPct val="0"/>
              </a:spcAft>
              <a:defRPr/>
            </a:pPr>
            <a:endParaRPr lang="en-US" smtClean="0">
              <a:solidFill>
                <a:prstClr val="black"/>
              </a:solidFill>
            </a:endParaRPr>
          </a:p>
        </p:txBody>
      </p:sp>
      <p:sp>
        <p:nvSpPr>
          <p:cNvPr id="5" name="TextBox 4"/>
          <p:cNvSpPr txBox="1">
            <a:spLocks noChangeArrowheads="1"/>
          </p:cNvSpPr>
          <p:nvPr/>
        </p:nvSpPr>
        <p:spPr bwMode="auto">
          <a:xfrm>
            <a:off x="0" y="5710238"/>
            <a:ext cx="9144000" cy="523875"/>
          </a:xfrm>
          <a:prstGeom prst="rect">
            <a:avLst/>
          </a:prstGeom>
          <a:solidFill>
            <a:schemeClr val="bg1"/>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rtl="0" eaLnBrk="0" fontAlgn="base" hangingPunct="0">
              <a:spcBef>
                <a:spcPct val="0"/>
              </a:spcBef>
              <a:spcAft>
                <a:spcPct val="0"/>
              </a:spcAft>
              <a:defRPr/>
            </a:pPr>
            <a:endParaRPr lang="en-US" smtClean="0">
              <a:solidFill>
                <a:prstClr val="black"/>
              </a:solidFill>
            </a:endParaRPr>
          </a:p>
        </p:txBody>
      </p:sp>
      <p:sp>
        <p:nvSpPr>
          <p:cNvPr id="2" name="Title 1"/>
          <p:cNvSpPr>
            <a:spLocks noGrp="1"/>
          </p:cNvSpPr>
          <p:nvPr>
            <p:ph type="title"/>
          </p:nvPr>
        </p:nvSpPr>
        <p:spPr>
          <a:xfrm>
            <a:off x="304800" y="76200"/>
            <a:ext cx="8382000" cy="1341439"/>
          </a:xfrm>
          <a:solidFill>
            <a:schemeClr val="bg1"/>
          </a:solidFill>
        </p:spPr>
        <p:txBody>
          <a:bodyPr/>
          <a:lstStyle>
            <a:lvl1pPr>
              <a:defRPr baseline="0"/>
            </a:lvl1pPr>
          </a:lstStyle>
          <a:p>
            <a:r>
              <a:rPr lang="en-US" smtClean="0"/>
              <a:t>Click to edit Master title style</a:t>
            </a:r>
            <a:endParaRPr lang="en-US" dirty="0"/>
          </a:p>
        </p:txBody>
      </p:sp>
      <p:sp>
        <p:nvSpPr>
          <p:cNvPr id="7" name="Picture Placeholder 6"/>
          <p:cNvSpPr>
            <a:spLocks noGrp="1"/>
          </p:cNvSpPr>
          <p:nvPr>
            <p:ph type="pic" sz="quarter" idx="13"/>
          </p:nvPr>
        </p:nvSpPr>
        <p:spPr>
          <a:xfrm>
            <a:off x="457200" y="1676400"/>
            <a:ext cx="8229600" cy="4419600"/>
          </a:xfrm>
        </p:spPr>
        <p:txBody>
          <a:bodyPr/>
          <a:lstStyle/>
          <a:p>
            <a:pPr lvl="0"/>
            <a:r>
              <a:rPr lang="en-US" noProof="0" smtClean="0"/>
              <a:t>Click icon to add picture</a:t>
            </a:r>
            <a:endParaRPr lang="en-US" noProof="0"/>
          </a:p>
        </p:txBody>
      </p:sp>
      <p:sp>
        <p:nvSpPr>
          <p:cNvPr id="6" name="Rectangle 4"/>
          <p:cNvSpPr>
            <a:spLocks noGrp="1" noChangeArrowheads="1"/>
          </p:cNvSpPr>
          <p:nvPr>
            <p:ph type="dt" sz="half" idx="14"/>
          </p:nvPr>
        </p:nvSpPr>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5"/>
          </p:nvPr>
        </p:nvSpPr>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6"/>
          </p:nvPr>
        </p:nvSpPr>
        <p:spPr/>
        <p:txBody>
          <a:bodyPr/>
          <a:lstStyle>
            <a:lvl1pPr>
              <a:defRPr/>
            </a:lvl1pPr>
          </a:lstStyle>
          <a:p>
            <a:pPr>
              <a:defRPr/>
            </a:pPr>
            <a:fld id="{3540A6BA-D0D7-4A92-818B-677579E697B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241837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lvl1pPr>
              <a:defRPr baseline="0"/>
            </a:lvl1pPr>
          </a:lstStyle>
          <a:p>
            <a:r>
              <a:rPr lang="en-US" smtClean="0"/>
              <a:t>Click to edit Master title style</a:t>
            </a:r>
            <a:endParaRPr lang="en-US" dirty="0"/>
          </a:p>
        </p:txBody>
      </p:sp>
      <p:sp>
        <p:nvSpPr>
          <p:cNvPr id="3" name="Table Placeholder 2"/>
          <p:cNvSpPr>
            <a:spLocks noGrp="1"/>
          </p:cNvSpPr>
          <p:nvPr>
            <p:ph type="tbl" idx="1"/>
          </p:nvPr>
        </p:nvSpPr>
        <p:spPr>
          <a:xfrm>
            <a:off x="457200" y="1600201"/>
            <a:ext cx="8229600" cy="4530725"/>
          </a:xfrm>
        </p:spPr>
        <p:txBody>
          <a:bodyPr/>
          <a:lstStyle>
            <a:lvl1pPr>
              <a:defRPr baseline="0"/>
            </a:lvl1p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8B3DFB-7F12-4B99-9EEB-B52BCFCB1FF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946359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Graph o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Chart Placeholder 6"/>
          <p:cNvSpPr>
            <a:spLocks noGrp="1"/>
          </p:cNvSpPr>
          <p:nvPr>
            <p:ph type="chart" sz="quarter" idx="13"/>
          </p:nvPr>
        </p:nvSpPr>
        <p:spPr>
          <a:xfrm>
            <a:off x="457200" y="1676400"/>
            <a:ext cx="8229600" cy="4343400"/>
          </a:xfrm>
        </p:spPr>
        <p:txBody>
          <a:bodyPr/>
          <a:lstStyle>
            <a:lvl1pPr>
              <a:defRPr baseline="0"/>
            </a:lvl1pPr>
          </a:lstStyle>
          <a:p>
            <a:pPr lvl="0"/>
            <a:r>
              <a:rPr lang="en-US" noProof="0" smtClean="0"/>
              <a:t>Click icon to add chart</a:t>
            </a:r>
            <a:endParaRPr lang="en-US" noProof="0" dirty="0"/>
          </a:p>
        </p:txBody>
      </p:sp>
      <p:sp>
        <p:nvSpPr>
          <p:cNvPr id="4" name="Rectangle 4"/>
          <p:cNvSpPr>
            <a:spLocks noGrp="1" noChangeArrowheads="1"/>
          </p:cNvSpPr>
          <p:nvPr>
            <p:ph type="dt" sz="half" idx="14"/>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5"/>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6"/>
          </p:nvPr>
        </p:nvSpPr>
        <p:spPr>
          <a:ln/>
        </p:spPr>
        <p:txBody>
          <a:bodyPr/>
          <a:lstStyle>
            <a:lvl1pPr>
              <a:defRPr/>
            </a:lvl1pPr>
          </a:lstStyle>
          <a:p>
            <a:pPr>
              <a:defRPr/>
            </a:pPr>
            <a:fld id="{88EE19B4-C23B-473E-B2B8-A91DA2E0D98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53067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7" name="Media Placeholder 6"/>
          <p:cNvSpPr>
            <a:spLocks noGrp="1"/>
          </p:cNvSpPr>
          <p:nvPr>
            <p:ph type="media" sz="quarter" idx="13"/>
          </p:nvPr>
        </p:nvSpPr>
        <p:spPr>
          <a:xfrm>
            <a:off x="457200" y="1524000"/>
            <a:ext cx="8229600" cy="4572000"/>
          </a:xfrm>
        </p:spPr>
        <p:txBody>
          <a:bodyPr/>
          <a:lstStyle>
            <a:lvl1pPr>
              <a:defRPr baseline="0"/>
            </a:lvl1pPr>
          </a:lstStyle>
          <a:p>
            <a:pPr lvl="0"/>
            <a:r>
              <a:rPr lang="en-US" noProof="0" smtClean="0"/>
              <a:t>Click icon to add media</a:t>
            </a:r>
            <a:endParaRPr lang="en-US" noProof="0" dirty="0"/>
          </a:p>
        </p:txBody>
      </p:sp>
      <p:sp>
        <p:nvSpPr>
          <p:cNvPr id="4" name="Rectangle 4"/>
          <p:cNvSpPr>
            <a:spLocks noGrp="1" noChangeArrowheads="1"/>
          </p:cNvSpPr>
          <p:nvPr>
            <p:ph type="dt" sz="half" idx="14"/>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5"/>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6"/>
          </p:nvPr>
        </p:nvSpPr>
        <p:spPr>
          <a:ln/>
        </p:spPr>
        <p:txBody>
          <a:bodyPr/>
          <a:lstStyle>
            <a:lvl1pPr>
              <a:defRPr/>
            </a:lvl1pPr>
          </a:lstStyle>
          <a:p>
            <a:pPr>
              <a:defRPr/>
            </a:pPr>
            <a:fld id="{B2AA4DFC-BD0E-471C-B434-8358349D68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989530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lvl1pPr>
              <a:defRPr baseline="0"/>
            </a:lvl1pPr>
          </a:lstStyle>
          <a:p>
            <a:r>
              <a:rPr lang="en-US" smtClean="0"/>
              <a:t>Click to edit Master title style</a:t>
            </a:r>
            <a:endParaRPr lang="en-US" dirty="0"/>
          </a:p>
        </p:txBody>
      </p:sp>
      <p:sp>
        <p:nvSpPr>
          <p:cNvPr id="3" name="Text Placeholder 2"/>
          <p:cNvSpPr>
            <a:spLocks noGrp="1"/>
          </p:cNvSpPr>
          <p:nvPr>
            <p:ph type="body" sz="half" idx="1"/>
          </p:nvPr>
        </p:nvSpPr>
        <p:spPr>
          <a:xfrm>
            <a:off x="457200" y="1600201"/>
            <a:ext cx="4038600" cy="4530725"/>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30725"/>
          </a:xfrm>
        </p:spPr>
        <p:txBody>
          <a:bodyPr/>
          <a:lstStyle>
            <a:lvl1pPr>
              <a:defRPr baseline="0"/>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E1DEB1-5C32-42FA-A1F8-22470A2921B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2952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5710238"/>
            <a:ext cx="9144000" cy="523875"/>
          </a:xfrm>
          <a:prstGeom prst="rect">
            <a:avLst/>
          </a:prstGeom>
          <a:solidFill>
            <a:schemeClr val="bg1"/>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rtl="0" eaLnBrk="0" fontAlgn="base" hangingPunct="0">
              <a:spcBef>
                <a:spcPct val="0"/>
              </a:spcBef>
              <a:spcAft>
                <a:spcPct val="0"/>
              </a:spcAft>
              <a:defRPr/>
            </a:pPr>
            <a:endParaRPr lang="en-US" smtClean="0">
              <a:solidFill>
                <a:prstClr val="black"/>
              </a:solidFill>
            </a:endParaRPr>
          </a:p>
        </p:txBody>
      </p:sp>
      <p:sp>
        <p:nvSpPr>
          <p:cNvPr id="4" name="TextBox 3"/>
          <p:cNvSpPr txBox="1">
            <a:spLocks noChangeArrowheads="1"/>
          </p:cNvSpPr>
          <p:nvPr/>
        </p:nvSpPr>
        <p:spPr bwMode="auto">
          <a:xfrm>
            <a:off x="0" y="5710238"/>
            <a:ext cx="9144000" cy="523875"/>
          </a:xfrm>
          <a:prstGeom prst="rect">
            <a:avLst/>
          </a:prstGeom>
          <a:solidFill>
            <a:schemeClr val="bg1"/>
          </a:solidFill>
          <a:ln>
            <a:noFill/>
          </a:ln>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rtl="0" eaLnBrk="0" fontAlgn="base" hangingPunct="0">
              <a:spcBef>
                <a:spcPct val="0"/>
              </a:spcBef>
              <a:spcAft>
                <a:spcPct val="0"/>
              </a:spcAft>
              <a:defRPr/>
            </a:pPr>
            <a:endParaRPr lang="en-US" smtClean="0">
              <a:solidFill>
                <a:prstClr val="black"/>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4"/>
          <p:cNvSpPr>
            <a:spLocks noGrp="1"/>
          </p:cNvSpPr>
          <p:nvPr>
            <p:ph type="sldNum" sz="quarter" idx="12"/>
          </p:nvPr>
        </p:nvSpPr>
        <p:spPr/>
        <p:txBody>
          <a:bodyPr/>
          <a:lstStyle>
            <a:lvl1pPr>
              <a:defRPr/>
            </a:lvl1pPr>
          </a:lstStyle>
          <a:p>
            <a:pPr>
              <a:defRPr/>
            </a:pPr>
            <a:fld id="{4D2033FE-E435-4ECB-AE27-6654EA5483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038297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8E209-CDCB-4136-A069-BEA922284CE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415421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2BF9D8-FFA0-49D4-BCFE-EFA3C5B84B5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850432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F7628FA6-F4DE-45F1-8C60-45FA94CC5A5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281312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55D49A49-D5FD-449F-9F25-363C289A99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63551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ar-SA" altLang="ar-SA" smtClean="0"/>
              <a:t>انقر لتحرير نمط العنوان الرئيسي</a:t>
            </a:r>
            <a:endParaRPr lang="en-US" altLang="ar-SA"/>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42" charset="0"/>
              </a:defRPr>
            </a:lvl1pPr>
          </a:lstStyle>
          <a:p>
            <a:r>
              <a:rPr lang="ar-SA" altLang="ar-SA" smtClean="0"/>
              <a:t>انقر لتحرير نمط العنوان الثانوي الرئيسي</a:t>
            </a:r>
            <a:endParaRPr lang="en-US" altLang="ar-SA"/>
          </a:p>
        </p:txBody>
      </p:sp>
      <p:sp>
        <p:nvSpPr>
          <p:cNvPr id="3076" name="Rectangle 4"/>
          <p:cNvSpPr>
            <a:spLocks noGrp="1" noChangeArrowheads="1"/>
          </p:cNvSpPr>
          <p:nvPr>
            <p:ph type="dt" sz="half" idx="2"/>
          </p:nvPr>
        </p:nvSpPr>
        <p:spPr>
          <a:xfrm>
            <a:off x="711200" y="6229350"/>
            <a:ext cx="1930400" cy="514350"/>
          </a:xfrm>
        </p:spPr>
        <p:txBody>
          <a:bodyPr/>
          <a:lstStyle>
            <a:lvl1pPr>
              <a:defRPr>
                <a:solidFill>
                  <a:srgbClr val="5E574E"/>
                </a:solidFill>
              </a:defRPr>
            </a:lvl1pPr>
          </a:lstStyle>
          <a:p>
            <a:fld id="{BE601AC6-7353-485A-B33F-15270C0EFDCF}" type="datetimeFigureOut">
              <a:rPr lang="ar-IQ" smtClean="0"/>
              <a:pPr/>
              <a:t>28/03/1445</a:t>
            </a:fld>
            <a:endParaRPr lang="ar-IQ"/>
          </a:p>
        </p:txBody>
      </p:sp>
      <p:sp>
        <p:nvSpPr>
          <p:cNvPr id="3077" name="Rectangle 5"/>
          <p:cNvSpPr>
            <a:spLocks noGrp="1" noChangeArrowheads="1"/>
          </p:cNvSpPr>
          <p:nvPr>
            <p:ph type="ftr" sz="quarter" idx="3"/>
          </p:nvPr>
        </p:nvSpPr>
        <p:spPr>
          <a:xfrm>
            <a:off x="3149600" y="6229350"/>
            <a:ext cx="2844800" cy="514350"/>
          </a:xfrm>
        </p:spPr>
        <p:txBody>
          <a:bodyPr/>
          <a:lstStyle>
            <a:lvl1pPr>
              <a:defRPr>
                <a:solidFill>
                  <a:srgbClr val="5E574E"/>
                </a:solidFill>
              </a:defRPr>
            </a:lvl1pPr>
          </a:lstStyle>
          <a:p>
            <a:endParaRPr lang="ar-IQ"/>
          </a:p>
        </p:txBody>
      </p:sp>
      <p:sp>
        <p:nvSpPr>
          <p:cNvPr id="3078" name="Rectangle 6"/>
          <p:cNvSpPr>
            <a:spLocks noGrp="1" noChangeArrowheads="1"/>
          </p:cNvSpPr>
          <p:nvPr>
            <p:ph type="sldNum" sz="quarter" idx="4"/>
          </p:nvPr>
        </p:nvSpPr>
        <p:spPr>
          <a:xfrm>
            <a:off x="6604000" y="6229350"/>
            <a:ext cx="1828800" cy="514350"/>
          </a:xfrm>
        </p:spPr>
        <p:txBody>
          <a:bodyPr/>
          <a:lstStyle>
            <a:lvl1pPr>
              <a:defRPr>
                <a:solidFill>
                  <a:srgbClr val="5E574E"/>
                </a:solidFill>
              </a:defRPr>
            </a:lvl1pPr>
          </a:lstStyle>
          <a:p>
            <a:fld id="{C740D995-2417-40E5-A94F-8C3F2AA2747D}" type="slidenum">
              <a:rPr lang="ar-IQ" smtClean="0"/>
              <a:pPr/>
              <a:t>‹#›</a:t>
            </a:fld>
            <a:endParaRPr lang="ar-IQ"/>
          </a:p>
        </p:txBody>
      </p:sp>
      <p:pic>
        <p:nvPicPr>
          <p:cNvPr id="3079" name="Picture 7" descr="A:\paint.GIF"/>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14400" y="1828800"/>
            <a:ext cx="8229600" cy="384175"/>
          </a:xfrm>
          <a:prstGeom prst="rect">
            <a:avLst/>
          </a:prstGeom>
          <a:noFill/>
          <a:ln w="9525">
            <a:noFill/>
            <a:miter lim="800000"/>
            <a:headEnd/>
            <a:tailEnd/>
          </a:ln>
        </p:spPr>
      </p:pic>
    </p:spTree>
    <p:extLst>
      <p:ext uri="{BB962C8B-B14F-4D97-AF65-F5344CB8AC3E}">
        <p14:creationId xmlns:p14="http://schemas.microsoft.com/office/powerpoint/2010/main" val="9430473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DBF5F9"/>
              </a:solidFill>
            </a:endParaRPr>
          </a:p>
        </p:txBody>
      </p:sp>
      <p:sp>
        <p:nvSpPr>
          <p:cNvPr id="6" name="عنصر نائب لرقم الشريحة 5"/>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7290056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DBF5F9"/>
              </a:solidFill>
            </a:endParaRPr>
          </a:p>
        </p:txBody>
      </p:sp>
      <p:sp>
        <p:nvSpPr>
          <p:cNvPr id="6" name="عنصر نائب لرقم الشريحة 5"/>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4146405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6" name="عنصر نائب للتذييل 5"/>
          <p:cNvSpPr>
            <a:spLocks noGrp="1"/>
          </p:cNvSpPr>
          <p:nvPr>
            <p:ph type="ftr" sz="quarter" idx="11"/>
          </p:nvPr>
        </p:nvSpPr>
        <p:spPr/>
        <p:txBody>
          <a:bodyPr/>
          <a:lstStyle>
            <a:lvl1pPr>
              <a:defRPr/>
            </a:lvl1pPr>
          </a:lstStyle>
          <a:p>
            <a:endParaRPr lang="ar-IQ">
              <a:solidFill>
                <a:srgbClr val="DBF5F9"/>
              </a:solidFill>
            </a:endParaRPr>
          </a:p>
        </p:txBody>
      </p:sp>
      <p:sp>
        <p:nvSpPr>
          <p:cNvPr id="7" name="عنصر نائب لرقم الشريحة 6"/>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28124133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8" name="عنصر نائب للتذييل 7"/>
          <p:cNvSpPr>
            <a:spLocks noGrp="1"/>
          </p:cNvSpPr>
          <p:nvPr>
            <p:ph type="ftr" sz="quarter" idx="11"/>
          </p:nvPr>
        </p:nvSpPr>
        <p:spPr/>
        <p:txBody>
          <a:bodyPr/>
          <a:lstStyle>
            <a:lvl1pPr>
              <a:defRPr/>
            </a:lvl1pPr>
          </a:lstStyle>
          <a:p>
            <a:endParaRPr lang="ar-IQ">
              <a:solidFill>
                <a:srgbClr val="DBF5F9"/>
              </a:solidFill>
            </a:endParaRPr>
          </a:p>
        </p:txBody>
      </p:sp>
      <p:sp>
        <p:nvSpPr>
          <p:cNvPr id="9" name="عنصر نائب لرقم الشريحة 8"/>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15183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1797478-D12A-407C-8DB7-9AC9556A2D20}" type="datetimeFigureOut">
              <a:rPr lang="ar-IQ" smtClean="0"/>
              <a:pPr/>
              <a:t>28/03/1445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F3094CA-3BF7-4E86-A91B-E9676EC34564}" type="slidenum">
              <a:rPr lang="ar-IQ" smtClean="0"/>
              <a:pPr/>
              <a:t>‹#›</a:t>
            </a:fld>
            <a:endParaRPr lang="ar-IQ"/>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4" name="عنصر نائب للتذييل 3"/>
          <p:cNvSpPr>
            <a:spLocks noGrp="1"/>
          </p:cNvSpPr>
          <p:nvPr>
            <p:ph type="ftr" sz="quarter" idx="11"/>
          </p:nvPr>
        </p:nvSpPr>
        <p:spPr/>
        <p:txBody>
          <a:bodyPr/>
          <a:lstStyle>
            <a:lvl1pPr>
              <a:defRPr/>
            </a:lvl1pPr>
          </a:lstStyle>
          <a:p>
            <a:endParaRPr lang="ar-IQ">
              <a:solidFill>
                <a:srgbClr val="DBF5F9"/>
              </a:solidFill>
            </a:endParaRPr>
          </a:p>
        </p:txBody>
      </p:sp>
      <p:sp>
        <p:nvSpPr>
          <p:cNvPr id="5" name="عنصر نائب لرقم الشريحة 4"/>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4117059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3" name="عنصر نائب للتذييل 2"/>
          <p:cNvSpPr>
            <a:spLocks noGrp="1"/>
          </p:cNvSpPr>
          <p:nvPr>
            <p:ph type="ftr" sz="quarter" idx="11"/>
          </p:nvPr>
        </p:nvSpPr>
        <p:spPr/>
        <p:txBody>
          <a:bodyPr/>
          <a:lstStyle>
            <a:lvl1pPr>
              <a:defRPr/>
            </a:lvl1pPr>
          </a:lstStyle>
          <a:p>
            <a:endParaRPr lang="ar-IQ">
              <a:solidFill>
                <a:srgbClr val="DBF5F9"/>
              </a:solidFill>
            </a:endParaRPr>
          </a:p>
        </p:txBody>
      </p:sp>
      <p:sp>
        <p:nvSpPr>
          <p:cNvPr id="4" name="عنصر نائب لرقم الشريحة 3"/>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31884288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6" name="عنصر نائب للتذييل 5"/>
          <p:cNvSpPr>
            <a:spLocks noGrp="1"/>
          </p:cNvSpPr>
          <p:nvPr>
            <p:ph type="ftr" sz="quarter" idx="11"/>
          </p:nvPr>
        </p:nvSpPr>
        <p:spPr/>
        <p:txBody>
          <a:bodyPr/>
          <a:lstStyle>
            <a:lvl1pPr>
              <a:defRPr/>
            </a:lvl1pPr>
          </a:lstStyle>
          <a:p>
            <a:endParaRPr lang="ar-IQ">
              <a:solidFill>
                <a:srgbClr val="DBF5F9"/>
              </a:solidFill>
            </a:endParaRPr>
          </a:p>
        </p:txBody>
      </p:sp>
      <p:sp>
        <p:nvSpPr>
          <p:cNvPr id="7" name="عنصر نائب لرقم الشريحة 6"/>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35650820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6" name="عنصر نائب للتذييل 5"/>
          <p:cNvSpPr>
            <a:spLocks noGrp="1"/>
          </p:cNvSpPr>
          <p:nvPr>
            <p:ph type="ftr" sz="quarter" idx="11"/>
          </p:nvPr>
        </p:nvSpPr>
        <p:spPr/>
        <p:txBody>
          <a:bodyPr/>
          <a:lstStyle>
            <a:lvl1pPr>
              <a:defRPr/>
            </a:lvl1pPr>
          </a:lstStyle>
          <a:p>
            <a:endParaRPr lang="ar-IQ">
              <a:solidFill>
                <a:srgbClr val="DBF5F9"/>
              </a:solidFill>
            </a:endParaRPr>
          </a:p>
        </p:txBody>
      </p:sp>
      <p:sp>
        <p:nvSpPr>
          <p:cNvPr id="7" name="عنصر نائب لرقم الشريحة 6"/>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1146410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DBF5F9"/>
              </a:solidFill>
            </a:endParaRPr>
          </a:p>
        </p:txBody>
      </p:sp>
      <p:sp>
        <p:nvSpPr>
          <p:cNvPr id="6" name="عنصر نائب لرقم الشريحة 5"/>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31667735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78600" y="228600"/>
            <a:ext cx="2057400" cy="5829300"/>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06400" y="228600"/>
            <a:ext cx="6019800" cy="58293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5" name="عنصر نائب للتذييل 4"/>
          <p:cNvSpPr>
            <a:spLocks noGrp="1"/>
          </p:cNvSpPr>
          <p:nvPr>
            <p:ph type="ftr" sz="quarter" idx="11"/>
          </p:nvPr>
        </p:nvSpPr>
        <p:spPr/>
        <p:txBody>
          <a:bodyPr/>
          <a:lstStyle>
            <a:lvl1pPr>
              <a:defRPr/>
            </a:lvl1pPr>
          </a:lstStyle>
          <a:p>
            <a:endParaRPr lang="ar-IQ">
              <a:solidFill>
                <a:srgbClr val="DBF5F9"/>
              </a:solidFill>
            </a:endParaRPr>
          </a:p>
        </p:txBody>
      </p:sp>
      <p:sp>
        <p:nvSpPr>
          <p:cNvPr id="6" name="عنصر نائب لرقم الشريحة 5"/>
          <p:cNvSpPr>
            <a:spLocks noGrp="1"/>
          </p:cNvSpPr>
          <p:nvPr>
            <p:ph type="sldNum" sz="quarter" idx="12"/>
          </p:nvPr>
        </p:nvSpPr>
        <p:spPr/>
        <p:txBody>
          <a:bodyPr/>
          <a:lstStyle>
            <a:lvl1pPr>
              <a:defRPr/>
            </a:lvl1pPr>
          </a:lstStyle>
          <a:p>
            <a:fld id="{C740D995-2417-40E5-A94F-8C3F2AA2747D}" type="slidenum">
              <a:rPr lang="ar-IQ" smtClean="0">
                <a:solidFill>
                  <a:srgbClr val="DBF5F9"/>
                </a:solidFill>
              </a:rPr>
              <a:pPr/>
              <a:t>‹#›</a:t>
            </a:fld>
            <a:endParaRPr lang="ar-IQ">
              <a:solidFill>
                <a:srgbClr val="DBF5F9"/>
              </a:solidFill>
            </a:endParaRPr>
          </a:p>
        </p:txBody>
      </p:sp>
    </p:spTree>
    <p:extLst>
      <p:ext uri="{BB962C8B-B14F-4D97-AF65-F5344CB8AC3E}">
        <p14:creationId xmlns:p14="http://schemas.microsoft.com/office/powerpoint/2010/main" val="3987727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609600"/>
            <a:ext cx="77724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685800" y="1981200"/>
            <a:ext cx="7772400" cy="4114800"/>
          </a:xfrm>
        </p:spPr>
        <p:txBody>
          <a:bodyPr rtlCol="0">
            <a:normAutofit/>
          </a:bodyPr>
          <a:lstStyle/>
          <a:p>
            <a:pPr lvl="0"/>
            <a:endParaRPr lang="cs-CZ"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cs-CZ">
              <a:solidFill>
                <a:srgbClr val="DBF5F9"/>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cs-CZ">
              <a:solidFill>
                <a:srgbClr val="DBF5F9"/>
              </a:solidFill>
            </a:endParaRPr>
          </a:p>
        </p:txBody>
      </p:sp>
      <p:sp>
        <p:nvSpPr>
          <p:cNvPr id="6" name="Rectangle 6"/>
          <p:cNvSpPr>
            <a:spLocks noGrp="1" noChangeArrowheads="1"/>
          </p:cNvSpPr>
          <p:nvPr>
            <p:ph type="sldNum" sz="quarter" idx="12"/>
          </p:nvPr>
        </p:nvSpPr>
        <p:spPr/>
        <p:txBody>
          <a:bodyPr/>
          <a:lstStyle>
            <a:lvl1pPr>
              <a:defRPr/>
            </a:lvl1pPr>
          </a:lstStyle>
          <a:p>
            <a:pPr>
              <a:defRPr/>
            </a:pPr>
            <a:fld id="{2C50DE2A-A4E0-400E-9904-1D79A47BE32F}" type="slidenum">
              <a:rPr lang="cs-CZ">
                <a:solidFill>
                  <a:srgbClr val="DBF5F9"/>
                </a:solidFill>
              </a:rPr>
              <a:pPr>
                <a:defRPr/>
              </a:pPr>
              <a:t>‹#›</a:t>
            </a:fld>
            <a:endParaRPr lang="cs-CZ" dirty="0">
              <a:solidFill>
                <a:srgbClr val="DBF5F9"/>
              </a:solidFill>
            </a:endParaRPr>
          </a:p>
        </p:txBody>
      </p:sp>
    </p:spTree>
    <p:extLst>
      <p:ext uri="{BB962C8B-B14F-4D97-AF65-F5344CB8AC3E}">
        <p14:creationId xmlns:p14="http://schemas.microsoft.com/office/powerpoint/2010/main" val="16444028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19100" y="254000"/>
            <a:ext cx="7315200" cy="825500"/>
          </a:xfrm>
        </p:spPr>
        <p:txBody>
          <a:bodyPr/>
          <a:lstStyle/>
          <a:p>
            <a:r>
              <a:rPr lang="ar-SA" smtClean="0"/>
              <a:t>انقر لتحرير نمط العنوان الرئيسي</a:t>
            </a:r>
            <a:endParaRPr lang="ar-EG"/>
          </a:p>
        </p:txBody>
      </p:sp>
      <p:sp>
        <p:nvSpPr>
          <p:cNvPr id="3" name="عنصر نائب للنص 2"/>
          <p:cNvSpPr>
            <a:spLocks noGrp="1"/>
          </p:cNvSpPr>
          <p:nvPr>
            <p:ph type="body" sz="half" idx="1"/>
          </p:nvPr>
        </p:nvSpPr>
        <p:spPr>
          <a:xfrm>
            <a:off x="533400" y="1739900"/>
            <a:ext cx="4229100" cy="48895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914900" y="1739900"/>
            <a:ext cx="4229100" cy="48895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Tree>
    <p:extLst>
      <p:ext uri="{BB962C8B-B14F-4D97-AF65-F5344CB8AC3E}">
        <p14:creationId xmlns:p14="http://schemas.microsoft.com/office/powerpoint/2010/main" val="2474629872"/>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816892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7703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8"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theme" Target="../theme/theme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1.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7.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797478-D12A-407C-8DB7-9AC9556A2D20}" type="datetimeFigureOut">
              <a:rPr lang="ar-IQ" smtClean="0"/>
              <a:pPr/>
              <a:t>28/03/1445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F3094CA-3BF7-4E86-A91B-E9676EC34564}"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ar-SA" altLang="ar-SA" smtClean="0"/>
              <a:t>انقر لتحرير نمط العنوان الرئيسي</a:t>
            </a:r>
            <a:endParaRPr lang="en-US" altLang="ar-SA" smtClean="0"/>
          </a:p>
        </p:txBody>
      </p:sp>
      <p:sp>
        <p:nvSpPr>
          <p:cNvPr id="2051"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endParaRPr lang="en-US" altLang="ar-SA" smtClean="0"/>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endParaRPr lang="ar-IQ">
              <a:solidFill>
                <a:srgbClr val="5E574E"/>
              </a:solidFill>
            </a:endParaRPr>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fld id="{D7124511-581B-4098-A793-3CE256929FC9}" type="slidenum">
              <a:rPr lang="ar-IQ" smtClean="0">
                <a:solidFill>
                  <a:srgbClr val="5E574E"/>
                </a:solidFill>
              </a:rPr>
              <a:pPr/>
              <a:t>‹#›</a:t>
            </a:fld>
            <a:endParaRPr lang="ar-IQ">
              <a:solidFill>
                <a:srgbClr val="5E574E"/>
              </a:solidFill>
            </a:endParaRPr>
          </a:p>
        </p:txBody>
      </p:sp>
      <p:pic>
        <p:nvPicPr>
          <p:cNvPr id="2055" name="Picture 7" descr="A:\paint.GIF"/>
          <p:cNvPicPr>
            <a:picLocks noChangeAspect="1" noChangeArrowheads="1"/>
          </p:cNvPicPr>
          <p:nvPr/>
        </p:nvPicPr>
        <p:blipFill>
          <a:blip r:embed="rId15">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extLst>
      <p:ext uri="{BB962C8B-B14F-4D97-AF65-F5344CB8AC3E}">
        <p14:creationId xmlns:p14="http://schemas.microsoft.com/office/powerpoint/2010/main" val="2074028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1" eaLnBrk="1" fontAlgn="base" hangingPunct="1">
        <a:spcBef>
          <a:spcPct val="0"/>
        </a:spcBef>
        <a:spcAft>
          <a:spcPct val="0"/>
        </a:spcAft>
        <a:defRPr kumimoji="1" sz="4000">
          <a:solidFill>
            <a:schemeClr val="tx2"/>
          </a:solidFill>
          <a:latin typeface="+mj-lt"/>
          <a:ea typeface="+mj-ea"/>
          <a:cs typeface="+mj-cs"/>
        </a:defRPr>
      </a:lvl1pPr>
      <a:lvl2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2pPr>
      <a:lvl3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3pPr>
      <a:lvl4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4pPr>
      <a:lvl5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5pPr>
      <a:lvl6pPr marL="4572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6pPr>
      <a:lvl7pPr marL="9144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7pPr>
      <a:lvl8pPr marL="13716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8pPr>
      <a:lvl9pPr marL="18288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9pPr>
    </p:titleStyle>
    <p:bodyStyle>
      <a:lvl1pPr marL="342900" indent="-342900" algn="r" rtl="1" eaLnBrk="1" fontAlgn="base" hangingPunct="1">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2"/>
        </a:buClr>
        <a:buFont typeface="Monotype Sorts" pitchFamily="2" charset="2"/>
        <a:buChar char="y"/>
        <a:defRPr kumimoji="1" sz="2800">
          <a:solidFill>
            <a:schemeClr val="tx1"/>
          </a:solidFill>
          <a:latin typeface="+mn-lt"/>
          <a:cs typeface="+mn-cs"/>
        </a:defRPr>
      </a:lvl2pPr>
      <a:lvl3pPr marL="1143000" indent="-228600" algn="r" rtl="1" eaLnBrk="1" fontAlgn="base" hangingPunct="1">
        <a:spcBef>
          <a:spcPct val="20000"/>
        </a:spcBef>
        <a:spcAft>
          <a:spcPct val="0"/>
        </a:spcAft>
        <a:buClr>
          <a:schemeClr val="accent2"/>
        </a:buClr>
        <a:buFont typeface="Monotype Sorts" pitchFamily="2" charset="2"/>
        <a:buChar char="x"/>
        <a:defRPr kumimoji="1" sz="2400">
          <a:solidFill>
            <a:schemeClr val="tx1"/>
          </a:solidFill>
          <a:latin typeface="+mn-lt"/>
          <a:cs typeface="+mn-cs"/>
        </a:defRPr>
      </a:lvl3pPr>
      <a:lvl4pPr marL="16002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4pPr>
      <a:lvl5pPr marL="20574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5pPr>
      <a:lvl6pPr marL="25146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6pPr>
      <a:lvl7pPr marL="29718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7pPr>
      <a:lvl8pPr marL="34290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8pPr>
      <a:lvl9pPr marL="38862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ar-SA" altLang="ar-SA" smtClean="0"/>
              <a:t>انقر لتحرير نمط العنوان الرئيسي</a:t>
            </a:r>
            <a:endParaRPr lang="en-US" altLang="ar-SA" smtClean="0"/>
          </a:p>
        </p:txBody>
      </p:sp>
      <p:sp>
        <p:nvSpPr>
          <p:cNvPr id="2051"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endParaRPr lang="en-US" altLang="ar-SA" smtClean="0"/>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fld id="{9FD32C8C-F35C-42A0-8881-5C944FA98F88}" type="datetimeFigureOut">
              <a:rPr lang="ar-IQ" smtClean="0">
                <a:solidFill>
                  <a:srgbClr val="5E574E"/>
                </a:solidFill>
              </a:rPr>
              <a:pPr/>
              <a:t>28/03/1445</a:t>
            </a:fld>
            <a:endParaRPr lang="ar-IQ">
              <a:solidFill>
                <a:srgbClr val="5E574E"/>
              </a:solidFill>
            </a:endParaRP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endParaRPr lang="ar-IQ">
              <a:solidFill>
                <a:srgbClr val="5E574E"/>
              </a:solidFill>
            </a:endParaRPr>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fld id="{D7124511-581B-4098-A793-3CE256929FC9}" type="slidenum">
              <a:rPr lang="ar-IQ" smtClean="0">
                <a:solidFill>
                  <a:srgbClr val="5E574E"/>
                </a:solidFill>
              </a:rPr>
              <a:pPr/>
              <a:t>‹#›</a:t>
            </a:fld>
            <a:endParaRPr lang="ar-IQ">
              <a:solidFill>
                <a:srgbClr val="5E574E"/>
              </a:solidFill>
            </a:endParaRPr>
          </a:p>
        </p:txBody>
      </p:sp>
      <p:pic>
        <p:nvPicPr>
          <p:cNvPr id="2055" name="Picture 7" descr="A:\paint.GIF"/>
          <p:cNvPicPr>
            <a:picLocks noChangeAspect="1" noChangeArrowheads="1"/>
          </p:cNvPicPr>
          <p:nvPr/>
        </p:nvPicPr>
        <p:blipFill>
          <a:blip r:embed="rId15">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extLst>
      <p:ext uri="{BB962C8B-B14F-4D97-AF65-F5344CB8AC3E}">
        <p14:creationId xmlns:p14="http://schemas.microsoft.com/office/powerpoint/2010/main" val="19514961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1" eaLnBrk="1" fontAlgn="base" hangingPunct="1">
        <a:spcBef>
          <a:spcPct val="0"/>
        </a:spcBef>
        <a:spcAft>
          <a:spcPct val="0"/>
        </a:spcAft>
        <a:defRPr kumimoji="1" sz="4000">
          <a:solidFill>
            <a:schemeClr val="tx2"/>
          </a:solidFill>
          <a:latin typeface="+mj-lt"/>
          <a:ea typeface="+mj-ea"/>
          <a:cs typeface="+mj-cs"/>
        </a:defRPr>
      </a:lvl1pPr>
      <a:lvl2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2pPr>
      <a:lvl3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3pPr>
      <a:lvl4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4pPr>
      <a:lvl5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5pPr>
      <a:lvl6pPr marL="4572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6pPr>
      <a:lvl7pPr marL="9144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7pPr>
      <a:lvl8pPr marL="13716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8pPr>
      <a:lvl9pPr marL="18288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9pPr>
    </p:titleStyle>
    <p:bodyStyle>
      <a:lvl1pPr marL="342900" indent="-342900" algn="r" rtl="1" eaLnBrk="1" fontAlgn="base" hangingPunct="1">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2"/>
        </a:buClr>
        <a:buFont typeface="Monotype Sorts" pitchFamily="2" charset="2"/>
        <a:buChar char="y"/>
        <a:defRPr kumimoji="1" sz="2800">
          <a:solidFill>
            <a:schemeClr val="tx1"/>
          </a:solidFill>
          <a:latin typeface="+mn-lt"/>
          <a:cs typeface="+mn-cs"/>
        </a:defRPr>
      </a:lvl2pPr>
      <a:lvl3pPr marL="1143000" indent="-228600" algn="r" rtl="1" eaLnBrk="1" fontAlgn="base" hangingPunct="1">
        <a:spcBef>
          <a:spcPct val="20000"/>
        </a:spcBef>
        <a:spcAft>
          <a:spcPct val="0"/>
        </a:spcAft>
        <a:buClr>
          <a:schemeClr val="accent2"/>
        </a:buClr>
        <a:buFont typeface="Monotype Sorts" pitchFamily="2" charset="2"/>
        <a:buChar char="x"/>
        <a:defRPr kumimoji="1" sz="2400">
          <a:solidFill>
            <a:schemeClr val="tx1"/>
          </a:solidFill>
          <a:latin typeface="+mn-lt"/>
          <a:cs typeface="+mn-cs"/>
        </a:defRPr>
      </a:lvl3pPr>
      <a:lvl4pPr marL="16002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4pPr>
      <a:lvl5pPr marL="20574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5pPr>
      <a:lvl6pPr marL="25146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6pPr>
      <a:lvl7pPr marL="29718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7pPr>
      <a:lvl8pPr marL="34290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8pPr>
      <a:lvl9pPr marL="38862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64473B7-F0D6-4B2E-B0A0-EEC547F90DF1}" type="datetimeFigureOut">
              <a:rPr lang="en-US" smtClean="0">
                <a:solidFill>
                  <a:prstClr val="black">
                    <a:tint val="75000"/>
                  </a:prstClr>
                </a:solidFill>
              </a:rPr>
              <a:pPr rtl="0"/>
              <a:t>10/12/2023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413586D-3414-4EE2-AEBD-0B1D594325C5}"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8446975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Your Topic or Subject Here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Description</a:t>
            </a:r>
          </a:p>
          <a:p>
            <a:pPr lvl="1"/>
            <a:r>
              <a:rPr lang="en-US" smtClean="0"/>
              <a:t>Detail</a:t>
            </a:r>
          </a:p>
          <a:p>
            <a:pPr lvl="2"/>
            <a:r>
              <a:rPr lang="en-US" smtClean="0"/>
              <a:t>Detail</a:t>
            </a:r>
          </a:p>
          <a:p>
            <a:pPr lvl="3"/>
            <a:r>
              <a:rPr lang="en-US" smtClean="0"/>
              <a:t>Detail</a:t>
            </a:r>
          </a:p>
          <a:p>
            <a:pPr lvl="4"/>
            <a:r>
              <a:rPr lang="en-US" smtClean="0"/>
              <a:t>More Detail</a:t>
            </a:r>
          </a:p>
        </p:txBody>
      </p:sp>
      <p:sp>
        <p:nvSpPr>
          <p:cNvPr id="2652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lgn="l" rtl="0" eaLnBrk="0" fontAlgn="base" hangingPunct="0">
              <a:spcBef>
                <a:spcPct val="0"/>
              </a:spcBef>
              <a:spcAft>
                <a:spcPct val="0"/>
              </a:spcAft>
              <a:defRPr/>
            </a:pPr>
            <a:endParaRPr lang="en-US">
              <a:solidFill>
                <a:prstClr val="black"/>
              </a:solidFill>
            </a:endParaRPr>
          </a:p>
        </p:txBody>
      </p:sp>
      <p:sp>
        <p:nvSpPr>
          <p:cNvPr id="265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rtl="0" eaLnBrk="0" fontAlgn="base" hangingPunct="0">
              <a:spcBef>
                <a:spcPct val="0"/>
              </a:spcBef>
              <a:spcAft>
                <a:spcPct val="0"/>
              </a:spcAft>
              <a:defRPr/>
            </a:pPr>
            <a:endParaRPr lang="en-US">
              <a:solidFill>
                <a:prstClr val="black"/>
              </a:solidFill>
            </a:endParaRPr>
          </a:p>
        </p:txBody>
      </p:sp>
      <p:sp>
        <p:nvSpPr>
          <p:cNvPr id="2652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rtl="0" eaLnBrk="0" fontAlgn="base" hangingPunct="0">
              <a:spcBef>
                <a:spcPct val="0"/>
              </a:spcBef>
              <a:spcAft>
                <a:spcPct val="0"/>
              </a:spcAft>
              <a:defRPr/>
            </a:pPr>
            <a:fld id="{31C69E68-BE21-40EC-99D7-B0D963E32F21}" type="slidenum">
              <a:rPr lang="en-US">
                <a:solidFill>
                  <a:prstClr val="black"/>
                </a:solidFill>
              </a:rPr>
              <a:pPr rtl="0" eaLnBrk="0" fontAlgn="base" hangingPunct="0">
                <a:spcBef>
                  <a:spcPct val="0"/>
                </a:spcBef>
                <a:spcAft>
                  <a:spcPct val="0"/>
                </a:spcAft>
                <a:defRPr/>
              </a:pPr>
              <a:t>‹#›</a:t>
            </a:fld>
            <a:endParaRPr lang="en-US">
              <a:solidFill>
                <a:prstClr val="black"/>
              </a:solidFill>
            </a:endParaRPr>
          </a:p>
        </p:txBody>
      </p:sp>
      <p:sp>
        <p:nvSpPr>
          <p:cNvPr id="265223" name="Freeform 7"/>
          <p:cNvSpPr>
            <a:spLocks noChangeArrowheads="1"/>
          </p:cNvSpPr>
          <p:nvPr/>
        </p:nvSpPr>
        <p:spPr bwMode="auto">
          <a:xfrm>
            <a:off x="381000" y="228600"/>
            <a:ext cx="8229600" cy="11430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491"/>
            </a:solidFill>
            <a:prstDash val="solid"/>
            <a:miter lim="800000"/>
            <a:headEnd/>
            <a:tailEnd/>
          </a:ln>
          <a:scene3d>
            <a:camera prst="orthographicFront"/>
            <a:lightRig rig="threePt" dir="t"/>
          </a:scene3d>
          <a:sp3d extrusionH="76200">
            <a:extrusionClr>
              <a:schemeClr val="accent4">
                <a:lumMod val="60000"/>
                <a:lumOff val="40000"/>
              </a:schemeClr>
            </a:extrusionClr>
          </a:sp3d>
        </p:spPr>
        <p:txBody>
          <a:bodyPr/>
          <a:lstStyle/>
          <a:p>
            <a:pPr algn="l" rtl="0" eaLnBrk="0" fontAlgn="base" hangingPunct="0">
              <a:spcBef>
                <a:spcPct val="0"/>
              </a:spcBef>
              <a:spcAft>
                <a:spcPct val="0"/>
              </a:spcAft>
              <a:defRPr/>
            </a:pPr>
            <a:endParaRPr lang="en-US" sz="2400">
              <a:solidFill>
                <a:prstClr val="black"/>
              </a:solidFill>
              <a:latin typeface="Times New Roman" pitchFamily="18" charset="0"/>
            </a:endParaRPr>
          </a:p>
        </p:txBody>
      </p:sp>
      <p:sp>
        <p:nvSpPr>
          <p:cNvPr id="1034" name="Line 8"/>
          <p:cNvSpPr>
            <a:spLocks noChangeShapeType="1"/>
          </p:cNvSpPr>
          <p:nvPr/>
        </p:nvSpPr>
        <p:spPr bwMode="auto">
          <a:xfrm>
            <a:off x="457200" y="6172200"/>
            <a:ext cx="8229600" cy="0"/>
          </a:xfrm>
          <a:prstGeom prst="line">
            <a:avLst/>
          </a:prstGeom>
          <a:noFill/>
          <a:ln w="19050">
            <a:solidFill>
              <a:srgbClr val="DD5114"/>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sz="2400" smtClean="0">
              <a:solidFill>
                <a:prstClr val="black"/>
              </a:solidFill>
              <a:latin typeface="Times New Roman" pitchFamily="18" charset="0"/>
            </a:endParaRPr>
          </a:p>
        </p:txBody>
      </p:sp>
    </p:spTree>
    <p:extLst>
      <p:ext uri="{BB962C8B-B14F-4D97-AF65-F5344CB8AC3E}">
        <p14:creationId xmlns:p14="http://schemas.microsoft.com/office/powerpoint/2010/main" val="36853213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1"/>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chemeClr val="tx1"/>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chemeClr val="tx1"/>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chemeClr val="tx1"/>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chemeClr val="tx1"/>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tx2"/>
        </a:buClr>
        <a:buSzPct val="100000"/>
        <a:buFont typeface="Wingdings" pitchFamily="2" charset="2"/>
        <a:buChar char="§"/>
        <a:defRPr sz="2400">
          <a:solidFill>
            <a:schemeClr val="tx1"/>
          </a:solidFill>
          <a:latin typeface="+mn-lt"/>
          <a:ea typeface="+mn-ea"/>
          <a:cs typeface="Arial" pitchFamily="34" charset="0"/>
        </a:defRPr>
      </a:lvl1pPr>
      <a:lvl2pPr marL="669925" indent="-325438" algn="l" rtl="0" eaLnBrk="0" fontAlgn="base" hangingPunct="0">
        <a:spcBef>
          <a:spcPct val="20000"/>
        </a:spcBef>
        <a:spcAft>
          <a:spcPct val="0"/>
        </a:spcAft>
        <a:buClr>
          <a:srgbClr val="4799B5"/>
        </a:buClr>
        <a:buSzPct val="60000"/>
        <a:buFont typeface="Wingdings" pitchFamily="2" charset="2"/>
        <a:buChar char="q"/>
        <a:defRPr sz="2000">
          <a:solidFill>
            <a:schemeClr val="tx1"/>
          </a:solidFill>
          <a:latin typeface="+mn-lt"/>
          <a:cs typeface="Arial" pitchFamily="34" charset="0"/>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a:solidFill>
            <a:schemeClr val="tx1"/>
          </a:solidFill>
          <a:latin typeface="+mn-lt"/>
          <a:cs typeface="Arial" pitchFamily="34" charset="0"/>
        </a:defRPr>
      </a:lvl3pPr>
      <a:lvl4pPr marL="1339850" indent="-315913" algn="l" rtl="0" eaLnBrk="0" fontAlgn="base" hangingPunct="0">
        <a:spcBef>
          <a:spcPct val="20000"/>
        </a:spcBef>
        <a:spcAft>
          <a:spcPct val="0"/>
        </a:spcAft>
        <a:buClr>
          <a:schemeClr val="tx1"/>
        </a:buClr>
        <a:buSzPct val="70000"/>
        <a:buFont typeface="Wingdings" pitchFamily="2" charset="2"/>
        <a:buChar char="§"/>
        <a:defRPr sz="1600">
          <a:solidFill>
            <a:schemeClr val="tx1"/>
          </a:solidFill>
          <a:latin typeface="+mn-lt"/>
          <a:cs typeface="Arial" pitchFamily="34" charset="0"/>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cs typeface="Arial" pitchFamily="34"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ar-SA" altLang="ar-SA" smtClean="0"/>
              <a:t>انقر لتحرير نمط العنوان الرئيسي</a:t>
            </a:r>
            <a:endParaRPr lang="en-US" altLang="ar-SA" smtClean="0"/>
          </a:p>
        </p:txBody>
      </p:sp>
      <p:sp>
        <p:nvSpPr>
          <p:cNvPr id="2051"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endParaRPr lang="en-US" altLang="ar-SA" smtClean="0"/>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fld id="{BE601AC6-7353-485A-B33F-15270C0EFDCF}" type="datetimeFigureOut">
              <a:rPr lang="ar-IQ" smtClean="0">
                <a:solidFill>
                  <a:srgbClr val="DBF5F9"/>
                </a:solidFill>
              </a:rPr>
              <a:pPr/>
              <a:t>28/03/1445</a:t>
            </a:fld>
            <a:endParaRPr lang="ar-IQ">
              <a:solidFill>
                <a:srgbClr val="DBF5F9"/>
              </a:solidFill>
            </a:endParaRP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endParaRPr lang="ar-IQ">
              <a:solidFill>
                <a:srgbClr val="DBF5F9"/>
              </a:solidFill>
            </a:endParaRPr>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fld id="{C740D995-2417-40E5-A94F-8C3F2AA2747D}" type="slidenum">
              <a:rPr lang="ar-IQ" smtClean="0">
                <a:solidFill>
                  <a:srgbClr val="DBF5F9"/>
                </a:solidFill>
              </a:rPr>
              <a:pPr/>
              <a:t>‹#›</a:t>
            </a:fld>
            <a:endParaRPr lang="ar-IQ">
              <a:solidFill>
                <a:srgbClr val="DBF5F9"/>
              </a:solidFill>
            </a:endParaRPr>
          </a:p>
        </p:txBody>
      </p:sp>
      <p:pic>
        <p:nvPicPr>
          <p:cNvPr id="2055" name="Picture 7" descr="A:\paint.GIF"/>
          <p:cNvPicPr>
            <a:picLocks noChangeAspect="1" noChangeArrowheads="1"/>
          </p:cNvPicPr>
          <p:nvPr/>
        </p:nvPicPr>
        <p:blipFill>
          <a:blip r:embed="rId15">
            <a:clrChange>
              <a:clrFrom>
                <a:srgbClr val="C0C0C0"/>
              </a:clrFrom>
              <a:clrTo>
                <a:srgbClr val="C0C0C0">
                  <a:alpha val="0"/>
                </a:srgbClr>
              </a:clrTo>
            </a:clrChange>
          </a:blip>
          <a:srcRect/>
          <a:stretch>
            <a:fillRect/>
          </a:stretch>
        </p:blipFill>
        <p:spPr bwMode="auto">
          <a:xfrm>
            <a:off x="914400" y="1314450"/>
            <a:ext cx="8229600" cy="384175"/>
          </a:xfrm>
          <a:prstGeom prst="rect">
            <a:avLst/>
          </a:prstGeom>
          <a:noFill/>
          <a:ln w="9525">
            <a:noFill/>
            <a:miter lim="800000"/>
            <a:headEnd/>
            <a:tailEnd/>
          </a:ln>
        </p:spPr>
      </p:pic>
    </p:spTree>
    <p:extLst>
      <p:ext uri="{BB962C8B-B14F-4D97-AF65-F5344CB8AC3E}">
        <p14:creationId xmlns:p14="http://schemas.microsoft.com/office/powerpoint/2010/main" val="356546421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xStyles>
    <p:titleStyle>
      <a:lvl1pPr algn="l" rtl="1" eaLnBrk="1" fontAlgn="base" hangingPunct="1">
        <a:spcBef>
          <a:spcPct val="0"/>
        </a:spcBef>
        <a:spcAft>
          <a:spcPct val="0"/>
        </a:spcAft>
        <a:defRPr kumimoji="1" sz="4000">
          <a:solidFill>
            <a:schemeClr val="tx2"/>
          </a:solidFill>
          <a:latin typeface="+mj-lt"/>
          <a:ea typeface="+mj-ea"/>
          <a:cs typeface="+mj-cs"/>
        </a:defRPr>
      </a:lvl1pPr>
      <a:lvl2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2pPr>
      <a:lvl3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3pPr>
      <a:lvl4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4pPr>
      <a:lvl5pPr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5pPr>
      <a:lvl6pPr marL="4572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6pPr>
      <a:lvl7pPr marL="9144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7pPr>
      <a:lvl8pPr marL="13716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8pPr>
      <a:lvl9pPr marL="1828800" algn="l" rtl="1" eaLnBrk="1" fontAlgn="base" hangingPunct="1">
        <a:spcBef>
          <a:spcPct val="0"/>
        </a:spcBef>
        <a:spcAft>
          <a:spcPct val="0"/>
        </a:spcAft>
        <a:defRPr kumimoji="1" sz="4000">
          <a:solidFill>
            <a:schemeClr val="tx2"/>
          </a:solidFill>
          <a:latin typeface="Arial Black" pitchFamily="42" charset="0"/>
          <a:cs typeface="Times New Roman (Arabic)" pitchFamily="26" charset="0"/>
        </a:defRPr>
      </a:lvl9pPr>
    </p:titleStyle>
    <p:bodyStyle>
      <a:lvl1pPr marL="342900" indent="-342900" algn="r" rtl="1" eaLnBrk="1" fontAlgn="base" hangingPunct="1">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2"/>
        </a:buClr>
        <a:buFont typeface="Monotype Sorts" pitchFamily="2" charset="2"/>
        <a:buChar char="y"/>
        <a:defRPr kumimoji="1" sz="2800">
          <a:solidFill>
            <a:schemeClr val="tx1"/>
          </a:solidFill>
          <a:latin typeface="+mn-lt"/>
          <a:cs typeface="+mn-cs"/>
        </a:defRPr>
      </a:lvl2pPr>
      <a:lvl3pPr marL="1143000" indent="-228600" algn="r" rtl="1" eaLnBrk="1" fontAlgn="base" hangingPunct="1">
        <a:spcBef>
          <a:spcPct val="20000"/>
        </a:spcBef>
        <a:spcAft>
          <a:spcPct val="0"/>
        </a:spcAft>
        <a:buClr>
          <a:schemeClr val="accent2"/>
        </a:buClr>
        <a:buFont typeface="Monotype Sorts" pitchFamily="2" charset="2"/>
        <a:buChar char="x"/>
        <a:defRPr kumimoji="1" sz="2400">
          <a:solidFill>
            <a:schemeClr val="tx1"/>
          </a:solidFill>
          <a:latin typeface="+mn-lt"/>
          <a:cs typeface="+mn-cs"/>
        </a:defRPr>
      </a:lvl3pPr>
      <a:lvl4pPr marL="16002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4pPr>
      <a:lvl5pPr marL="20574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5pPr>
      <a:lvl6pPr marL="25146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6pPr>
      <a:lvl7pPr marL="29718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7pPr>
      <a:lvl8pPr marL="34290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8pPr>
      <a:lvl9pPr marL="3886200" indent="-228600" algn="r" rtl="1" eaLnBrk="1" fontAlgn="base" hangingPunct="1">
        <a:spcBef>
          <a:spcPct val="20000"/>
        </a:spcBef>
        <a:spcAft>
          <a:spcPct val="0"/>
        </a:spcAft>
        <a:buClr>
          <a:schemeClr val="accent2"/>
        </a:buClr>
        <a:buChar char="–"/>
        <a:defRPr kumimoji="1"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797478-D12A-407C-8DB7-9AC9556A2D20}" type="datetimeFigureOut">
              <a:rPr lang="ar-IQ" smtClean="0">
                <a:solidFill>
                  <a:prstClr val="black">
                    <a:tint val="75000"/>
                  </a:prstClr>
                </a:solidFill>
              </a:rPr>
              <a:pPr/>
              <a:t>28/03/1445</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F3094CA-3BF7-4E86-A91B-E9676EC3456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7573855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2.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4.jpeg"/><Relationship Id="rId4" Type="http://schemas.openxmlformats.org/officeDocument/2006/relationships/notesSlide" Target="../notesSlides/notesSlide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sz="quarter"/>
          </p:nvPr>
        </p:nvSpPr>
        <p:spPr>
          <a:xfrm>
            <a:off x="539552" y="3356992"/>
            <a:ext cx="7772400" cy="1296143"/>
          </a:xfrm>
        </p:spPr>
        <p:txBody>
          <a:bodyPr>
            <a:normAutofit fontScale="90000"/>
          </a:bodyPr>
          <a:lstStyle/>
          <a:p>
            <a:r>
              <a:rPr lang="en-US" sz="5400" b="1" dirty="0" err="1" smtClean="0"/>
              <a:t>Spondyloarthropathies</a:t>
            </a:r>
            <a:r>
              <a:rPr lang="en-US" sz="5400" b="1" dirty="0"/>
              <a:t/>
            </a:r>
            <a:br>
              <a:rPr lang="en-US" sz="5400" b="1" dirty="0"/>
            </a:br>
            <a:r>
              <a:rPr lang="en-US" sz="5400" b="1" dirty="0" smtClean="0"/>
              <a:t/>
            </a:r>
            <a:br>
              <a:rPr lang="en-US" sz="5400" b="1" dirty="0" smtClean="0"/>
            </a:br>
            <a:r>
              <a:rPr lang="en-US" sz="5400" b="1" dirty="0" smtClean="0"/>
              <a:t/>
            </a:r>
            <a:br>
              <a:rPr lang="en-US" sz="5400" b="1" dirty="0" smtClean="0"/>
            </a:br>
            <a:r>
              <a:rPr lang="en-US" sz="3600" b="1" dirty="0" smtClean="0"/>
              <a:t>Dr</a:t>
            </a:r>
            <a:r>
              <a:rPr lang="en-US" sz="3600" b="1" dirty="0"/>
              <a:t>. </a:t>
            </a:r>
            <a:r>
              <a:rPr lang="en-US" sz="3600" b="1" dirty="0" err="1"/>
              <a:t>Husham</a:t>
            </a:r>
            <a:r>
              <a:rPr lang="en-US" sz="3600" b="1" dirty="0"/>
              <a:t> </a:t>
            </a:r>
            <a:r>
              <a:rPr lang="en-US" sz="3600" b="1" dirty="0" err="1"/>
              <a:t>Aldaoseri</a:t>
            </a:r>
            <a:r>
              <a:rPr lang="en-US" sz="5400" dirty="0"/>
              <a:t/>
            </a:r>
            <a:br>
              <a:rPr lang="en-US" sz="5400" dirty="0"/>
            </a:br>
            <a:r>
              <a:rPr lang="en-US" sz="3600" dirty="0" smtClean="0"/>
              <a:t>12.Oct.2023</a:t>
            </a:r>
            <a:endParaRPr lang="ar-IQ" sz="3600" dirty="0"/>
          </a:p>
        </p:txBody>
      </p:sp>
      <p:sp>
        <p:nvSpPr>
          <p:cNvPr id="3" name="عنوان فرعي 2"/>
          <p:cNvSpPr>
            <a:spLocks noGrp="1"/>
          </p:cNvSpPr>
          <p:nvPr>
            <p:ph type="subTitle" sz="quarter" idx="1"/>
          </p:nvPr>
        </p:nvSpPr>
        <p:spPr>
          <a:xfrm>
            <a:off x="1907704" y="404664"/>
            <a:ext cx="6400800" cy="2088232"/>
          </a:xfrm>
        </p:spPr>
        <p:txBody>
          <a:bodyPr/>
          <a:lstStyle/>
          <a:p>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67544" y="836712"/>
            <a:ext cx="8304240" cy="4786346"/>
          </a:xfrm>
        </p:spPr>
        <p:txBody>
          <a:bodyPr/>
          <a:lstStyle/>
          <a:p>
            <a:pPr algn="l">
              <a:buFontTx/>
              <a:buNone/>
            </a:pPr>
            <a:r>
              <a:rPr lang="en-US" sz="2800" dirty="0" smtClean="0"/>
              <a:t>Inflammatory disorder of unknown cause that primarily affects the axial skeleton; peripheral joints and extra-spinal structures.</a:t>
            </a:r>
          </a:p>
          <a:p>
            <a:pPr algn="l" rtl="0">
              <a:buClr>
                <a:srgbClr val="C00000"/>
              </a:buClr>
              <a:buFont typeface="Calibri" pitchFamily="34" charset="0"/>
              <a:buChar char="●"/>
            </a:pPr>
            <a:r>
              <a:rPr lang="en-US" sz="2800" dirty="0" smtClean="0"/>
              <a:t>Rheumatoid factor absent</a:t>
            </a:r>
          </a:p>
          <a:p>
            <a:pPr algn="l" rtl="0">
              <a:buClr>
                <a:srgbClr val="C00000"/>
              </a:buClr>
              <a:buFont typeface="Calibri" pitchFamily="34" charset="0"/>
              <a:buChar char="●"/>
            </a:pPr>
            <a:r>
              <a:rPr lang="en-US" sz="2800" dirty="0" smtClean="0"/>
              <a:t>HLA-B27 present in &gt; 90% cases</a:t>
            </a:r>
          </a:p>
          <a:p>
            <a:pPr algn="l" rtl="0">
              <a:buClr>
                <a:srgbClr val="C00000"/>
              </a:buClr>
              <a:buFont typeface="Calibri" pitchFamily="34" charset="0"/>
              <a:buChar char="●"/>
            </a:pPr>
            <a:r>
              <a:rPr lang="en-US" sz="2800" dirty="0" smtClean="0"/>
              <a:t>Disease usually begins in the second or third decade.</a:t>
            </a:r>
          </a:p>
          <a:p>
            <a:pPr algn="l" rtl="0">
              <a:buClr>
                <a:srgbClr val="C00000"/>
              </a:buClr>
              <a:buFont typeface="Calibri" pitchFamily="34" charset="0"/>
              <a:buChar char="●"/>
            </a:pPr>
            <a:r>
              <a:rPr lang="en-US" sz="2800" dirty="0" smtClean="0"/>
              <a:t>M:F= 3:1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8"/>
          <p:cNvGrpSpPr>
            <a:grpSpLocks/>
          </p:cNvGrpSpPr>
          <p:nvPr/>
        </p:nvGrpSpPr>
        <p:grpSpPr bwMode="auto">
          <a:xfrm rot="23160000">
            <a:off x="6656927" y="3167528"/>
            <a:ext cx="253276" cy="146299"/>
            <a:chOff x="4254" y="1587"/>
            <a:chExt cx="402" cy="232"/>
          </a:xfrm>
          <a:solidFill>
            <a:srgbClr val="993366"/>
          </a:solidFill>
        </p:grpSpPr>
        <p:sp>
          <p:nvSpPr>
            <p:cNvPr id="121" name="Freeform 329"/>
            <p:cNvSpPr>
              <a:spLocks/>
            </p:cNvSpPr>
            <p:nvPr/>
          </p:nvSpPr>
          <p:spPr bwMode="auto">
            <a:xfrm>
              <a:off x="4456" y="1773"/>
              <a:ext cx="27" cy="46"/>
            </a:xfrm>
            <a:custGeom>
              <a:avLst/>
              <a:gdLst/>
              <a:ahLst/>
              <a:cxnLst>
                <a:cxn ang="0">
                  <a:pos x="0" y="2"/>
                </a:cxn>
                <a:cxn ang="0">
                  <a:pos x="0" y="17"/>
                </a:cxn>
                <a:cxn ang="0">
                  <a:pos x="11" y="6"/>
                </a:cxn>
                <a:cxn ang="0">
                  <a:pos x="11" y="0"/>
                </a:cxn>
                <a:cxn ang="0">
                  <a:pos x="0" y="2"/>
                </a:cxn>
              </a:cxnLst>
              <a:rect l="0" t="0" r="r" b="b"/>
              <a:pathLst>
                <a:path w="11" h="17">
                  <a:moveTo>
                    <a:pt x="0" y="2"/>
                  </a:moveTo>
                  <a:cubicBezTo>
                    <a:pt x="0" y="17"/>
                    <a:pt x="0" y="17"/>
                    <a:pt x="0" y="17"/>
                  </a:cubicBezTo>
                  <a:cubicBezTo>
                    <a:pt x="11" y="6"/>
                    <a:pt x="11" y="6"/>
                    <a:pt x="11" y="6"/>
                  </a:cubicBezTo>
                  <a:cubicBezTo>
                    <a:pt x="11" y="0"/>
                    <a:pt x="11" y="0"/>
                    <a:pt x="11" y="0"/>
                  </a:cubicBezTo>
                  <a:cubicBezTo>
                    <a:pt x="7" y="1"/>
                    <a:pt x="4" y="2"/>
                    <a:pt x="0" y="2"/>
                  </a:cubicBezTo>
                  <a:close/>
                </a:path>
              </a:pathLst>
            </a:custGeom>
            <a:grpFill/>
            <a:ln w="9525">
              <a:noFill/>
              <a:round/>
              <a:headEnd/>
              <a:tailEnd/>
            </a:ln>
          </p:spPr>
          <p:txBody>
            <a:bodyPr/>
            <a:lstStyle/>
            <a:p>
              <a:pPr algn="l" rtl="0">
                <a:defRPr/>
              </a:pPr>
              <a:endParaRPr lang="en-US" sz="2400">
                <a:solidFill>
                  <a:srgbClr val="FFFFFF"/>
                </a:solidFill>
              </a:endParaRPr>
            </a:p>
          </p:txBody>
        </p:sp>
        <p:sp>
          <p:nvSpPr>
            <p:cNvPr id="122" name="Freeform 330"/>
            <p:cNvSpPr>
              <a:spLocks/>
            </p:cNvSpPr>
            <p:nvPr/>
          </p:nvSpPr>
          <p:spPr bwMode="auto">
            <a:xfrm>
              <a:off x="4259" y="1587"/>
              <a:ext cx="272" cy="96"/>
            </a:xfrm>
            <a:custGeom>
              <a:avLst/>
              <a:gdLst/>
              <a:ahLst/>
              <a:cxnLst>
                <a:cxn ang="0">
                  <a:pos x="3" y="11"/>
                </a:cxn>
                <a:cxn ang="0">
                  <a:pos x="32" y="11"/>
                </a:cxn>
                <a:cxn ang="0">
                  <a:pos x="36" y="16"/>
                </a:cxn>
                <a:cxn ang="0">
                  <a:pos x="73" y="36"/>
                </a:cxn>
                <a:cxn ang="0">
                  <a:pos x="108" y="20"/>
                </a:cxn>
                <a:cxn ang="0">
                  <a:pos x="109" y="19"/>
                </a:cxn>
                <a:cxn ang="0">
                  <a:pos x="85" y="25"/>
                </a:cxn>
                <a:cxn ang="0">
                  <a:pos x="47" y="4"/>
                </a:cxn>
                <a:cxn ang="0">
                  <a:pos x="43" y="0"/>
                </a:cxn>
                <a:cxn ang="0">
                  <a:pos x="14" y="0"/>
                </a:cxn>
                <a:cxn ang="0">
                  <a:pos x="12" y="0"/>
                </a:cxn>
                <a:cxn ang="0">
                  <a:pos x="11" y="1"/>
                </a:cxn>
                <a:cxn ang="0">
                  <a:pos x="0" y="12"/>
                </a:cxn>
                <a:cxn ang="0">
                  <a:pos x="3" y="11"/>
                </a:cxn>
              </a:cxnLst>
              <a:rect l="0" t="0" r="r" b="b"/>
              <a:pathLst>
                <a:path w="109" h="36">
                  <a:moveTo>
                    <a:pt x="3" y="11"/>
                  </a:moveTo>
                  <a:cubicBezTo>
                    <a:pt x="32" y="11"/>
                    <a:pt x="32" y="11"/>
                    <a:pt x="32" y="11"/>
                  </a:cubicBezTo>
                  <a:cubicBezTo>
                    <a:pt x="34" y="11"/>
                    <a:pt x="36" y="14"/>
                    <a:pt x="36" y="16"/>
                  </a:cubicBezTo>
                  <a:cubicBezTo>
                    <a:pt x="39" y="27"/>
                    <a:pt x="55" y="36"/>
                    <a:pt x="73" y="36"/>
                  </a:cubicBezTo>
                  <a:cubicBezTo>
                    <a:pt x="89" y="36"/>
                    <a:pt x="103" y="30"/>
                    <a:pt x="108" y="20"/>
                  </a:cubicBezTo>
                  <a:cubicBezTo>
                    <a:pt x="109" y="19"/>
                    <a:pt x="109" y="19"/>
                    <a:pt x="109" y="19"/>
                  </a:cubicBezTo>
                  <a:cubicBezTo>
                    <a:pt x="102" y="22"/>
                    <a:pt x="94" y="25"/>
                    <a:pt x="85" y="25"/>
                  </a:cubicBezTo>
                  <a:cubicBezTo>
                    <a:pt x="66" y="25"/>
                    <a:pt x="51" y="16"/>
                    <a:pt x="47" y="4"/>
                  </a:cubicBezTo>
                  <a:cubicBezTo>
                    <a:pt x="47" y="3"/>
                    <a:pt x="45" y="0"/>
                    <a:pt x="43" y="0"/>
                  </a:cubicBezTo>
                  <a:cubicBezTo>
                    <a:pt x="14" y="0"/>
                    <a:pt x="14" y="0"/>
                    <a:pt x="14" y="0"/>
                  </a:cubicBezTo>
                  <a:cubicBezTo>
                    <a:pt x="13" y="0"/>
                    <a:pt x="12" y="0"/>
                    <a:pt x="12" y="0"/>
                  </a:cubicBezTo>
                  <a:cubicBezTo>
                    <a:pt x="11" y="1"/>
                    <a:pt x="11" y="1"/>
                    <a:pt x="11" y="1"/>
                  </a:cubicBezTo>
                  <a:cubicBezTo>
                    <a:pt x="0" y="12"/>
                    <a:pt x="0" y="12"/>
                    <a:pt x="0" y="12"/>
                  </a:cubicBezTo>
                  <a:cubicBezTo>
                    <a:pt x="1" y="12"/>
                    <a:pt x="1" y="11"/>
                    <a:pt x="3" y="11"/>
                  </a:cubicBezTo>
                  <a:close/>
                </a:path>
              </a:pathLst>
            </a:custGeom>
            <a:grpFill/>
            <a:ln w="9525">
              <a:noFill/>
              <a:round/>
              <a:headEnd/>
              <a:tailEnd/>
            </a:ln>
          </p:spPr>
          <p:txBody>
            <a:bodyPr/>
            <a:lstStyle/>
            <a:p>
              <a:pPr algn="l" rtl="0">
                <a:defRPr/>
              </a:pPr>
              <a:endParaRPr lang="en-US" sz="2400">
                <a:solidFill>
                  <a:srgbClr val="FFFFFF"/>
                </a:solidFill>
              </a:endParaRPr>
            </a:p>
          </p:txBody>
        </p:sp>
        <p:sp>
          <p:nvSpPr>
            <p:cNvPr id="123" name="Freeform 331"/>
            <p:cNvSpPr>
              <a:spLocks/>
            </p:cNvSpPr>
            <p:nvPr/>
          </p:nvSpPr>
          <p:spPr bwMode="auto">
            <a:xfrm>
              <a:off x="4543" y="1587"/>
              <a:ext cx="113" cy="141"/>
            </a:xfrm>
            <a:custGeom>
              <a:avLst/>
              <a:gdLst/>
              <a:ahLst/>
              <a:cxnLst>
                <a:cxn ang="0">
                  <a:pos x="42" y="0"/>
                </a:cxn>
                <a:cxn ang="0">
                  <a:pos x="14" y="0"/>
                </a:cxn>
                <a:cxn ang="0">
                  <a:pos x="11" y="0"/>
                </a:cxn>
                <a:cxn ang="0">
                  <a:pos x="11" y="1"/>
                </a:cxn>
                <a:cxn ang="0">
                  <a:pos x="0" y="12"/>
                </a:cxn>
                <a:cxn ang="0">
                  <a:pos x="2" y="11"/>
                </a:cxn>
                <a:cxn ang="0">
                  <a:pos x="30" y="11"/>
                </a:cxn>
                <a:cxn ang="0">
                  <a:pos x="33" y="16"/>
                </a:cxn>
                <a:cxn ang="0">
                  <a:pos x="10" y="53"/>
                </a:cxn>
                <a:cxn ang="0">
                  <a:pos x="45" y="4"/>
                </a:cxn>
                <a:cxn ang="0">
                  <a:pos x="42" y="0"/>
                </a:cxn>
              </a:cxnLst>
              <a:rect l="0" t="0" r="r" b="b"/>
              <a:pathLst>
                <a:path w="45" h="53">
                  <a:moveTo>
                    <a:pt x="42" y="0"/>
                  </a:moveTo>
                  <a:cubicBezTo>
                    <a:pt x="14" y="0"/>
                    <a:pt x="14" y="0"/>
                    <a:pt x="14" y="0"/>
                  </a:cubicBezTo>
                  <a:cubicBezTo>
                    <a:pt x="13" y="0"/>
                    <a:pt x="12" y="0"/>
                    <a:pt x="11" y="0"/>
                  </a:cubicBezTo>
                  <a:cubicBezTo>
                    <a:pt x="11" y="1"/>
                    <a:pt x="11" y="1"/>
                    <a:pt x="11" y="1"/>
                  </a:cubicBezTo>
                  <a:cubicBezTo>
                    <a:pt x="0" y="12"/>
                    <a:pt x="0" y="12"/>
                    <a:pt x="0" y="12"/>
                  </a:cubicBezTo>
                  <a:cubicBezTo>
                    <a:pt x="0" y="11"/>
                    <a:pt x="1" y="11"/>
                    <a:pt x="2" y="11"/>
                  </a:cubicBezTo>
                  <a:cubicBezTo>
                    <a:pt x="30" y="11"/>
                    <a:pt x="30" y="11"/>
                    <a:pt x="30" y="11"/>
                  </a:cubicBezTo>
                  <a:cubicBezTo>
                    <a:pt x="34" y="11"/>
                    <a:pt x="34" y="14"/>
                    <a:pt x="33" y="16"/>
                  </a:cubicBezTo>
                  <a:cubicBezTo>
                    <a:pt x="32" y="29"/>
                    <a:pt x="23" y="42"/>
                    <a:pt x="10" y="53"/>
                  </a:cubicBezTo>
                  <a:cubicBezTo>
                    <a:pt x="25" y="42"/>
                    <a:pt x="43" y="17"/>
                    <a:pt x="45" y="4"/>
                  </a:cubicBezTo>
                  <a:cubicBezTo>
                    <a:pt x="45" y="3"/>
                    <a:pt x="45" y="0"/>
                    <a:pt x="42" y="0"/>
                  </a:cubicBezTo>
                  <a:close/>
                </a:path>
              </a:pathLst>
            </a:custGeom>
            <a:grpFill/>
            <a:ln w="9525">
              <a:noFill/>
              <a:round/>
              <a:headEnd/>
              <a:tailEnd/>
            </a:ln>
          </p:spPr>
          <p:txBody>
            <a:bodyPr/>
            <a:lstStyle/>
            <a:p>
              <a:pPr algn="l" rtl="0">
                <a:defRPr/>
              </a:pPr>
              <a:endParaRPr lang="en-US" sz="2400">
                <a:solidFill>
                  <a:srgbClr val="FFFFFF"/>
                </a:solidFill>
              </a:endParaRPr>
            </a:p>
          </p:txBody>
        </p:sp>
        <p:sp>
          <p:nvSpPr>
            <p:cNvPr id="124" name="Freeform 332"/>
            <p:cNvSpPr>
              <a:spLocks/>
            </p:cNvSpPr>
            <p:nvPr/>
          </p:nvSpPr>
          <p:spPr bwMode="auto">
            <a:xfrm>
              <a:off x="4254" y="1616"/>
              <a:ext cx="374" cy="203"/>
            </a:xfrm>
            <a:custGeom>
              <a:avLst/>
              <a:gdLst/>
              <a:ahLst/>
              <a:cxnLst>
                <a:cxn ang="0">
                  <a:pos x="146" y="0"/>
                </a:cxn>
                <a:cxn ang="0">
                  <a:pos x="118" y="0"/>
                </a:cxn>
                <a:cxn ang="0">
                  <a:pos x="112" y="5"/>
                </a:cxn>
                <a:cxn ang="0">
                  <a:pos x="75" y="25"/>
                </a:cxn>
                <a:cxn ang="0">
                  <a:pos x="38" y="5"/>
                </a:cxn>
                <a:cxn ang="0">
                  <a:pos x="34" y="0"/>
                </a:cxn>
                <a:cxn ang="0">
                  <a:pos x="5" y="0"/>
                </a:cxn>
                <a:cxn ang="0">
                  <a:pos x="1" y="5"/>
                </a:cxn>
                <a:cxn ang="0">
                  <a:pos x="70" y="61"/>
                </a:cxn>
                <a:cxn ang="0">
                  <a:pos x="70" y="76"/>
                </a:cxn>
                <a:cxn ang="0">
                  <a:pos x="81" y="76"/>
                </a:cxn>
                <a:cxn ang="0">
                  <a:pos x="81" y="61"/>
                </a:cxn>
                <a:cxn ang="0">
                  <a:pos x="149" y="5"/>
                </a:cxn>
                <a:cxn ang="0">
                  <a:pos x="146" y="0"/>
                </a:cxn>
              </a:cxnLst>
              <a:rect l="0" t="0" r="r" b="b"/>
              <a:pathLst>
                <a:path w="150" h="76">
                  <a:moveTo>
                    <a:pt x="146" y="0"/>
                  </a:moveTo>
                  <a:cubicBezTo>
                    <a:pt x="118" y="0"/>
                    <a:pt x="118" y="0"/>
                    <a:pt x="118" y="0"/>
                  </a:cubicBezTo>
                  <a:cubicBezTo>
                    <a:pt x="114" y="0"/>
                    <a:pt x="113" y="3"/>
                    <a:pt x="112" y="5"/>
                  </a:cubicBezTo>
                  <a:cubicBezTo>
                    <a:pt x="109" y="16"/>
                    <a:pt x="94" y="25"/>
                    <a:pt x="75" y="25"/>
                  </a:cubicBezTo>
                  <a:cubicBezTo>
                    <a:pt x="57" y="25"/>
                    <a:pt x="41" y="16"/>
                    <a:pt x="38" y="5"/>
                  </a:cubicBezTo>
                  <a:cubicBezTo>
                    <a:pt x="38" y="3"/>
                    <a:pt x="36" y="0"/>
                    <a:pt x="34" y="0"/>
                  </a:cubicBezTo>
                  <a:cubicBezTo>
                    <a:pt x="5" y="0"/>
                    <a:pt x="5" y="0"/>
                    <a:pt x="5" y="0"/>
                  </a:cubicBezTo>
                  <a:cubicBezTo>
                    <a:pt x="0" y="0"/>
                    <a:pt x="1" y="4"/>
                    <a:pt x="1" y="5"/>
                  </a:cubicBezTo>
                  <a:cubicBezTo>
                    <a:pt x="5" y="30"/>
                    <a:pt x="34" y="58"/>
                    <a:pt x="70" y="61"/>
                  </a:cubicBezTo>
                  <a:cubicBezTo>
                    <a:pt x="70" y="76"/>
                    <a:pt x="70" y="76"/>
                    <a:pt x="70" y="76"/>
                  </a:cubicBezTo>
                  <a:cubicBezTo>
                    <a:pt x="81" y="76"/>
                    <a:pt x="81" y="76"/>
                    <a:pt x="81" y="76"/>
                  </a:cubicBezTo>
                  <a:cubicBezTo>
                    <a:pt x="81" y="61"/>
                    <a:pt x="81" y="61"/>
                    <a:pt x="81" y="61"/>
                  </a:cubicBezTo>
                  <a:cubicBezTo>
                    <a:pt x="117" y="58"/>
                    <a:pt x="146" y="30"/>
                    <a:pt x="149" y="5"/>
                  </a:cubicBezTo>
                  <a:cubicBezTo>
                    <a:pt x="150" y="3"/>
                    <a:pt x="150" y="0"/>
                    <a:pt x="146" y="0"/>
                  </a:cubicBezTo>
                  <a:close/>
                </a:path>
              </a:pathLst>
            </a:custGeom>
            <a:grpFill/>
            <a:ln w="9525">
              <a:noFill/>
              <a:round/>
              <a:headEnd/>
              <a:tailEnd/>
            </a:ln>
          </p:spPr>
          <p:txBody>
            <a:bodyPr/>
            <a:lstStyle/>
            <a:p>
              <a:pPr algn="l" rtl="0">
                <a:defRPr/>
              </a:pPr>
              <a:endParaRPr lang="en-US" sz="2400">
                <a:solidFill>
                  <a:srgbClr val="FFFFFF"/>
                </a:solidFill>
              </a:endParaRPr>
            </a:p>
          </p:txBody>
        </p:sp>
        <p:sp>
          <p:nvSpPr>
            <p:cNvPr id="125" name="Freeform 333"/>
            <p:cNvSpPr>
              <a:spLocks noEditPoints="1"/>
            </p:cNvSpPr>
            <p:nvPr/>
          </p:nvSpPr>
          <p:spPr bwMode="auto">
            <a:xfrm>
              <a:off x="4336" y="1616"/>
              <a:ext cx="292" cy="203"/>
            </a:xfrm>
            <a:custGeom>
              <a:avLst/>
              <a:gdLst/>
              <a:ahLst/>
              <a:cxnLst>
                <a:cxn ang="0">
                  <a:pos x="7" y="9"/>
                </a:cxn>
                <a:cxn ang="0">
                  <a:pos x="5" y="5"/>
                </a:cxn>
                <a:cxn ang="0">
                  <a:pos x="1" y="0"/>
                </a:cxn>
                <a:cxn ang="0">
                  <a:pos x="0" y="0"/>
                </a:cxn>
                <a:cxn ang="0">
                  <a:pos x="7" y="9"/>
                </a:cxn>
                <a:cxn ang="0">
                  <a:pos x="113" y="0"/>
                </a:cxn>
                <a:cxn ang="0">
                  <a:pos x="110" y="0"/>
                </a:cxn>
                <a:cxn ang="0">
                  <a:pos x="47" y="54"/>
                </a:cxn>
                <a:cxn ang="0">
                  <a:pos x="42" y="59"/>
                </a:cxn>
                <a:cxn ang="0">
                  <a:pos x="42" y="69"/>
                </a:cxn>
                <a:cxn ang="0">
                  <a:pos x="37" y="69"/>
                </a:cxn>
                <a:cxn ang="0">
                  <a:pos x="37" y="76"/>
                </a:cxn>
                <a:cxn ang="0">
                  <a:pos x="48" y="76"/>
                </a:cxn>
                <a:cxn ang="0">
                  <a:pos x="48" y="61"/>
                </a:cxn>
                <a:cxn ang="0">
                  <a:pos x="116" y="5"/>
                </a:cxn>
                <a:cxn ang="0">
                  <a:pos x="113" y="0"/>
                </a:cxn>
              </a:cxnLst>
              <a:rect l="0" t="0" r="r" b="b"/>
              <a:pathLst>
                <a:path w="117" h="76">
                  <a:moveTo>
                    <a:pt x="7" y="9"/>
                  </a:moveTo>
                  <a:cubicBezTo>
                    <a:pt x="6" y="8"/>
                    <a:pt x="6" y="6"/>
                    <a:pt x="5" y="5"/>
                  </a:cubicBezTo>
                  <a:cubicBezTo>
                    <a:pt x="5" y="3"/>
                    <a:pt x="3" y="0"/>
                    <a:pt x="1" y="0"/>
                  </a:cubicBezTo>
                  <a:cubicBezTo>
                    <a:pt x="0" y="0"/>
                    <a:pt x="0" y="0"/>
                    <a:pt x="0" y="0"/>
                  </a:cubicBezTo>
                  <a:cubicBezTo>
                    <a:pt x="1" y="4"/>
                    <a:pt x="4" y="7"/>
                    <a:pt x="7" y="9"/>
                  </a:cubicBezTo>
                  <a:close/>
                  <a:moveTo>
                    <a:pt x="113" y="0"/>
                  </a:moveTo>
                  <a:cubicBezTo>
                    <a:pt x="110" y="0"/>
                    <a:pt x="110" y="0"/>
                    <a:pt x="110" y="0"/>
                  </a:cubicBezTo>
                  <a:cubicBezTo>
                    <a:pt x="106" y="24"/>
                    <a:pt x="80" y="49"/>
                    <a:pt x="47" y="54"/>
                  </a:cubicBezTo>
                  <a:cubicBezTo>
                    <a:pt x="45" y="54"/>
                    <a:pt x="42" y="59"/>
                    <a:pt x="42" y="59"/>
                  </a:cubicBezTo>
                  <a:cubicBezTo>
                    <a:pt x="42" y="69"/>
                    <a:pt x="42" y="69"/>
                    <a:pt x="42" y="69"/>
                  </a:cubicBezTo>
                  <a:cubicBezTo>
                    <a:pt x="37" y="69"/>
                    <a:pt x="37" y="69"/>
                    <a:pt x="37" y="69"/>
                  </a:cubicBezTo>
                  <a:cubicBezTo>
                    <a:pt x="37" y="76"/>
                    <a:pt x="37" y="76"/>
                    <a:pt x="37" y="76"/>
                  </a:cubicBezTo>
                  <a:cubicBezTo>
                    <a:pt x="48" y="76"/>
                    <a:pt x="48" y="76"/>
                    <a:pt x="48" y="76"/>
                  </a:cubicBezTo>
                  <a:cubicBezTo>
                    <a:pt x="48" y="61"/>
                    <a:pt x="48" y="61"/>
                    <a:pt x="48" y="61"/>
                  </a:cubicBezTo>
                  <a:cubicBezTo>
                    <a:pt x="84" y="58"/>
                    <a:pt x="113" y="30"/>
                    <a:pt x="116" y="5"/>
                  </a:cubicBezTo>
                  <a:cubicBezTo>
                    <a:pt x="117" y="3"/>
                    <a:pt x="117" y="0"/>
                    <a:pt x="113" y="0"/>
                  </a:cubicBezTo>
                  <a:close/>
                </a:path>
              </a:pathLst>
            </a:custGeom>
            <a:grpFill/>
            <a:ln w="9525">
              <a:noFill/>
              <a:round/>
              <a:headEnd/>
              <a:tailEnd/>
            </a:ln>
          </p:spPr>
          <p:txBody>
            <a:bodyPr/>
            <a:lstStyle/>
            <a:p>
              <a:pPr algn="l" rtl="0">
                <a:defRPr/>
              </a:pPr>
              <a:endParaRPr lang="en-US" sz="2400">
                <a:solidFill>
                  <a:srgbClr val="FFFFFF"/>
                </a:solidFill>
              </a:endParaRPr>
            </a:p>
          </p:txBody>
        </p:sp>
        <p:sp>
          <p:nvSpPr>
            <p:cNvPr id="126" name="Freeform 334"/>
            <p:cNvSpPr>
              <a:spLocks/>
            </p:cNvSpPr>
            <p:nvPr/>
          </p:nvSpPr>
          <p:spPr bwMode="auto">
            <a:xfrm>
              <a:off x="4336" y="1640"/>
              <a:ext cx="147" cy="93"/>
            </a:xfrm>
            <a:custGeom>
              <a:avLst/>
              <a:gdLst/>
              <a:ahLst/>
              <a:cxnLst>
                <a:cxn ang="0">
                  <a:pos x="0" y="0"/>
                </a:cxn>
                <a:cxn ang="0">
                  <a:pos x="59" y="20"/>
                </a:cxn>
                <a:cxn ang="0">
                  <a:pos x="0" y="0"/>
                </a:cxn>
              </a:cxnLst>
              <a:rect l="0" t="0" r="r" b="b"/>
              <a:pathLst>
                <a:path w="59" h="35">
                  <a:moveTo>
                    <a:pt x="0" y="0"/>
                  </a:moveTo>
                  <a:cubicBezTo>
                    <a:pt x="3" y="8"/>
                    <a:pt x="23" y="30"/>
                    <a:pt x="59" y="20"/>
                  </a:cubicBezTo>
                  <a:cubicBezTo>
                    <a:pt x="49" y="26"/>
                    <a:pt x="15" y="35"/>
                    <a:pt x="0" y="0"/>
                  </a:cubicBezTo>
                  <a:close/>
                </a:path>
              </a:pathLst>
            </a:custGeom>
            <a:grpFill/>
            <a:ln w="9525">
              <a:noFill/>
              <a:round/>
              <a:headEnd/>
              <a:tailEnd/>
            </a:ln>
          </p:spPr>
          <p:txBody>
            <a:bodyPr/>
            <a:lstStyle/>
            <a:p>
              <a:pPr algn="l" rtl="0">
                <a:defRPr/>
              </a:pPr>
              <a:endParaRPr lang="en-US" sz="2400">
                <a:solidFill>
                  <a:srgbClr val="FFFFFF"/>
                </a:solidFill>
              </a:endParaRPr>
            </a:p>
          </p:txBody>
        </p:sp>
        <p:sp>
          <p:nvSpPr>
            <p:cNvPr id="127" name="Freeform 335"/>
            <p:cNvSpPr>
              <a:spLocks/>
            </p:cNvSpPr>
            <p:nvPr/>
          </p:nvSpPr>
          <p:spPr bwMode="auto">
            <a:xfrm>
              <a:off x="4259" y="1587"/>
              <a:ext cx="110" cy="32"/>
            </a:xfrm>
            <a:custGeom>
              <a:avLst/>
              <a:gdLst/>
              <a:ahLst/>
              <a:cxnLst>
                <a:cxn ang="0">
                  <a:pos x="43" y="0"/>
                </a:cxn>
                <a:cxn ang="0">
                  <a:pos x="14" y="0"/>
                </a:cxn>
                <a:cxn ang="0">
                  <a:pos x="12" y="0"/>
                </a:cxn>
                <a:cxn ang="0">
                  <a:pos x="11" y="1"/>
                </a:cxn>
                <a:cxn ang="0">
                  <a:pos x="0" y="12"/>
                </a:cxn>
                <a:cxn ang="0">
                  <a:pos x="3" y="11"/>
                </a:cxn>
                <a:cxn ang="0">
                  <a:pos x="32" y="11"/>
                </a:cxn>
                <a:cxn ang="0">
                  <a:pos x="33" y="12"/>
                </a:cxn>
                <a:cxn ang="0">
                  <a:pos x="44" y="0"/>
                </a:cxn>
                <a:cxn ang="0">
                  <a:pos x="43" y="0"/>
                </a:cxn>
              </a:cxnLst>
              <a:rect l="0" t="0" r="r" b="b"/>
              <a:pathLst>
                <a:path w="44" h="12">
                  <a:moveTo>
                    <a:pt x="43" y="0"/>
                  </a:moveTo>
                  <a:cubicBezTo>
                    <a:pt x="14" y="0"/>
                    <a:pt x="14" y="0"/>
                    <a:pt x="14" y="0"/>
                  </a:cubicBezTo>
                  <a:cubicBezTo>
                    <a:pt x="13" y="0"/>
                    <a:pt x="12" y="0"/>
                    <a:pt x="12" y="0"/>
                  </a:cubicBezTo>
                  <a:cubicBezTo>
                    <a:pt x="11" y="1"/>
                    <a:pt x="11" y="1"/>
                    <a:pt x="11" y="1"/>
                  </a:cubicBezTo>
                  <a:cubicBezTo>
                    <a:pt x="0" y="12"/>
                    <a:pt x="0" y="12"/>
                    <a:pt x="0" y="12"/>
                  </a:cubicBezTo>
                  <a:cubicBezTo>
                    <a:pt x="1" y="12"/>
                    <a:pt x="1" y="11"/>
                    <a:pt x="3" y="11"/>
                  </a:cubicBezTo>
                  <a:cubicBezTo>
                    <a:pt x="32" y="11"/>
                    <a:pt x="32" y="11"/>
                    <a:pt x="32" y="11"/>
                  </a:cubicBezTo>
                  <a:cubicBezTo>
                    <a:pt x="32" y="11"/>
                    <a:pt x="33" y="11"/>
                    <a:pt x="33" y="12"/>
                  </a:cubicBezTo>
                  <a:cubicBezTo>
                    <a:pt x="44" y="0"/>
                    <a:pt x="44" y="0"/>
                    <a:pt x="44" y="0"/>
                  </a:cubicBezTo>
                  <a:cubicBezTo>
                    <a:pt x="44" y="0"/>
                    <a:pt x="44" y="0"/>
                    <a:pt x="43" y="0"/>
                  </a:cubicBezTo>
                  <a:close/>
                </a:path>
              </a:pathLst>
            </a:custGeom>
            <a:grpFill/>
            <a:ln w="9525">
              <a:noFill/>
              <a:round/>
              <a:headEnd/>
              <a:tailEnd/>
            </a:ln>
          </p:spPr>
          <p:txBody>
            <a:bodyPr/>
            <a:lstStyle/>
            <a:p>
              <a:pPr algn="l" rtl="0">
                <a:defRPr/>
              </a:pPr>
              <a:endParaRPr lang="en-US" sz="2400">
                <a:solidFill>
                  <a:srgbClr val="FFFFFF"/>
                </a:solidFill>
              </a:endParaRPr>
            </a:p>
          </p:txBody>
        </p:sp>
        <p:sp>
          <p:nvSpPr>
            <p:cNvPr id="128" name="Freeform 336"/>
            <p:cNvSpPr>
              <a:spLocks/>
            </p:cNvSpPr>
            <p:nvPr/>
          </p:nvSpPr>
          <p:spPr bwMode="auto">
            <a:xfrm>
              <a:off x="4543" y="1587"/>
              <a:ext cx="108" cy="32"/>
            </a:xfrm>
            <a:custGeom>
              <a:avLst/>
              <a:gdLst/>
              <a:ahLst/>
              <a:cxnLst>
                <a:cxn ang="0">
                  <a:pos x="14" y="0"/>
                </a:cxn>
                <a:cxn ang="0">
                  <a:pos x="11" y="0"/>
                </a:cxn>
                <a:cxn ang="0">
                  <a:pos x="11" y="1"/>
                </a:cxn>
                <a:cxn ang="0">
                  <a:pos x="0" y="12"/>
                </a:cxn>
                <a:cxn ang="0">
                  <a:pos x="2" y="11"/>
                </a:cxn>
                <a:cxn ang="0">
                  <a:pos x="30" y="11"/>
                </a:cxn>
                <a:cxn ang="0">
                  <a:pos x="32" y="12"/>
                </a:cxn>
                <a:cxn ang="0">
                  <a:pos x="43" y="0"/>
                </a:cxn>
                <a:cxn ang="0">
                  <a:pos x="42" y="0"/>
                </a:cxn>
                <a:cxn ang="0">
                  <a:pos x="14" y="0"/>
                </a:cxn>
              </a:cxnLst>
              <a:rect l="0" t="0" r="r" b="b"/>
              <a:pathLst>
                <a:path w="43" h="12">
                  <a:moveTo>
                    <a:pt x="14" y="0"/>
                  </a:moveTo>
                  <a:cubicBezTo>
                    <a:pt x="13" y="0"/>
                    <a:pt x="12" y="0"/>
                    <a:pt x="11" y="0"/>
                  </a:cubicBezTo>
                  <a:cubicBezTo>
                    <a:pt x="11" y="1"/>
                    <a:pt x="11" y="1"/>
                    <a:pt x="11" y="1"/>
                  </a:cubicBezTo>
                  <a:cubicBezTo>
                    <a:pt x="0" y="12"/>
                    <a:pt x="0" y="12"/>
                    <a:pt x="0" y="12"/>
                  </a:cubicBezTo>
                  <a:cubicBezTo>
                    <a:pt x="0" y="11"/>
                    <a:pt x="1" y="11"/>
                    <a:pt x="2" y="11"/>
                  </a:cubicBezTo>
                  <a:cubicBezTo>
                    <a:pt x="30" y="11"/>
                    <a:pt x="30" y="11"/>
                    <a:pt x="30" y="11"/>
                  </a:cubicBezTo>
                  <a:cubicBezTo>
                    <a:pt x="31" y="11"/>
                    <a:pt x="32" y="11"/>
                    <a:pt x="32" y="12"/>
                  </a:cubicBezTo>
                  <a:cubicBezTo>
                    <a:pt x="43" y="0"/>
                    <a:pt x="43" y="0"/>
                    <a:pt x="43" y="0"/>
                  </a:cubicBezTo>
                  <a:cubicBezTo>
                    <a:pt x="43" y="0"/>
                    <a:pt x="42" y="0"/>
                    <a:pt x="42" y="0"/>
                  </a:cubicBezTo>
                  <a:lnTo>
                    <a:pt x="14" y="0"/>
                  </a:lnTo>
                  <a:close/>
                </a:path>
              </a:pathLst>
            </a:custGeom>
            <a:grpFill/>
            <a:ln w="9525">
              <a:noFill/>
              <a:round/>
              <a:headEnd/>
              <a:tailEnd/>
            </a:ln>
          </p:spPr>
          <p:txBody>
            <a:bodyPr/>
            <a:lstStyle/>
            <a:p>
              <a:pPr algn="l" rtl="0">
                <a:defRPr/>
              </a:pPr>
              <a:endParaRPr lang="en-US" sz="2400">
                <a:solidFill>
                  <a:srgbClr val="FFFFFF"/>
                </a:solidFill>
              </a:endParaRPr>
            </a:p>
          </p:txBody>
        </p:sp>
        <p:sp>
          <p:nvSpPr>
            <p:cNvPr id="129" name="Freeform 337"/>
            <p:cNvSpPr>
              <a:spLocks/>
            </p:cNvSpPr>
            <p:nvPr/>
          </p:nvSpPr>
          <p:spPr bwMode="auto">
            <a:xfrm>
              <a:off x="4254" y="1616"/>
              <a:ext cx="374" cy="203"/>
            </a:xfrm>
            <a:custGeom>
              <a:avLst/>
              <a:gdLst/>
              <a:ahLst/>
              <a:cxnLst>
                <a:cxn ang="0">
                  <a:pos x="146" y="0"/>
                </a:cxn>
                <a:cxn ang="0">
                  <a:pos x="118" y="0"/>
                </a:cxn>
                <a:cxn ang="0">
                  <a:pos x="112" y="5"/>
                </a:cxn>
                <a:cxn ang="0">
                  <a:pos x="75" y="25"/>
                </a:cxn>
                <a:cxn ang="0">
                  <a:pos x="38" y="5"/>
                </a:cxn>
                <a:cxn ang="0">
                  <a:pos x="34" y="0"/>
                </a:cxn>
                <a:cxn ang="0">
                  <a:pos x="5" y="0"/>
                </a:cxn>
                <a:cxn ang="0">
                  <a:pos x="1" y="5"/>
                </a:cxn>
                <a:cxn ang="0">
                  <a:pos x="70" y="61"/>
                </a:cxn>
                <a:cxn ang="0">
                  <a:pos x="70" y="76"/>
                </a:cxn>
                <a:cxn ang="0">
                  <a:pos x="81" y="76"/>
                </a:cxn>
                <a:cxn ang="0">
                  <a:pos x="81" y="61"/>
                </a:cxn>
                <a:cxn ang="0">
                  <a:pos x="149" y="5"/>
                </a:cxn>
                <a:cxn ang="0">
                  <a:pos x="146" y="0"/>
                </a:cxn>
              </a:cxnLst>
              <a:rect l="0" t="0" r="r" b="b"/>
              <a:pathLst>
                <a:path w="150" h="76">
                  <a:moveTo>
                    <a:pt x="146" y="0"/>
                  </a:moveTo>
                  <a:cubicBezTo>
                    <a:pt x="118" y="0"/>
                    <a:pt x="118" y="0"/>
                    <a:pt x="118" y="0"/>
                  </a:cubicBezTo>
                  <a:cubicBezTo>
                    <a:pt x="114" y="0"/>
                    <a:pt x="113" y="3"/>
                    <a:pt x="112" y="5"/>
                  </a:cubicBezTo>
                  <a:cubicBezTo>
                    <a:pt x="109" y="16"/>
                    <a:pt x="94" y="25"/>
                    <a:pt x="75" y="25"/>
                  </a:cubicBezTo>
                  <a:cubicBezTo>
                    <a:pt x="57" y="25"/>
                    <a:pt x="41" y="16"/>
                    <a:pt x="38" y="5"/>
                  </a:cubicBezTo>
                  <a:cubicBezTo>
                    <a:pt x="38" y="3"/>
                    <a:pt x="36" y="0"/>
                    <a:pt x="34" y="0"/>
                  </a:cubicBezTo>
                  <a:cubicBezTo>
                    <a:pt x="5" y="0"/>
                    <a:pt x="5" y="0"/>
                    <a:pt x="5" y="0"/>
                  </a:cubicBezTo>
                  <a:cubicBezTo>
                    <a:pt x="0" y="0"/>
                    <a:pt x="1" y="4"/>
                    <a:pt x="1" y="5"/>
                  </a:cubicBezTo>
                  <a:cubicBezTo>
                    <a:pt x="5" y="30"/>
                    <a:pt x="34" y="58"/>
                    <a:pt x="70" y="61"/>
                  </a:cubicBezTo>
                  <a:cubicBezTo>
                    <a:pt x="70" y="76"/>
                    <a:pt x="70" y="76"/>
                    <a:pt x="70" y="76"/>
                  </a:cubicBezTo>
                  <a:cubicBezTo>
                    <a:pt x="81" y="76"/>
                    <a:pt x="81" y="76"/>
                    <a:pt x="81" y="76"/>
                  </a:cubicBezTo>
                  <a:cubicBezTo>
                    <a:pt x="81" y="61"/>
                    <a:pt x="81" y="61"/>
                    <a:pt x="81" y="61"/>
                  </a:cubicBezTo>
                  <a:cubicBezTo>
                    <a:pt x="117" y="58"/>
                    <a:pt x="146" y="30"/>
                    <a:pt x="149" y="5"/>
                  </a:cubicBezTo>
                  <a:cubicBezTo>
                    <a:pt x="150" y="3"/>
                    <a:pt x="150" y="0"/>
                    <a:pt x="146" y="0"/>
                  </a:cubicBezTo>
                  <a:close/>
                </a:path>
              </a:pathLst>
            </a:custGeom>
            <a:grpFill/>
            <a:ln w="7938" cap="rnd">
              <a:solidFill>
                <a:srgbClr val="333333"/>
              </a:solidFill>
              <a:prstDash val="solid"/>
              <a:round/>
              <a:headEnd/>
              <a:tailEnd/>
            </a:ln>
          </p:spPr>
          <p:txBody>
            <a:bodyPr/>
            <a:lstStyle/>
            <a:p>
              <a:pPr algn="l" rtl="0">
                <a:defRPr/>
              </a:pPr>
              <a:endParaRPr lang="en-US" sz="2400">
                <a:solidFill>
                  <a:srgbClr val="FFFFFF"/>
                </a:solidFill>
              </a:endParaRPr>
            </a:p>
          </p:txBody>
        </p:sp>
        <p:sp>
          <p:nvSpPr>
            <p:cNvPr id="130" name="Freeform 338"/>
            <p:cNvSpPr>
              <a:spLocks/>
            </p:cNvSpPr>
            <p:nvPr/>
          </p:nvSpPr>
          <p:spPr bwMode="auto">
            <a:xfrm>
              <a:off x="4456" y="1773"/>
              <a:ext cx="27" cy="46"/>
            </a:xfrm>
            <a:custGeom>
              <a:avLst/>
              <a:gdLst/>
              <a:ahLst/>
              <a:cxnLst>
                <a:cxn ang="0">
                  <a:pos x="0" y="2"/>
                </a:cxn>
                <a:cxn ang="0">
                  <a:pos x="0" y="17"/>
                </a:cxn>
                <a:cxn ang="0">
                  <a:pos x="11" y="6"/>
                </a:cxn>
                <a:cxn ang="0">
                  <a:pos x="11" y="0"/>
                </a:cxn>
                <a:cxn ang="0">
                  <a:pos x="0" y="2"/>
                </a:cxn>
              </a:cxnLst>
              <a:rect l="0" t="0" r="r" b="b"/>
              <a:pathLst>
                <a:path w="11" h="17">
                  <a:moveTo>
                    <a:pt x="0" y="2"/>
                  </a:moveTo>
                  <a:cubicBezTo>
                    <a:pt x="0" y="17"/>
                    <a:pt x="0" y="17"/>
                    <a:pt x="0" y="17"/>
                  </a:cubicBezTo>
                  <a:cubicBezTo>
                    <a:pt x="11" y="6"/>
                    <a:pt x="11" y="6"/>
                    <a:pt x="11" y="6"/>
                  </a:cubicBezTo>
                  <a:cubicBezTo>
                    <a:pt x="11" y="0"/>
                    <a:pt x="11" y="0"/>
                    <a:pt x="11" y="0"/>
                  </a:cubicBezTo>
                  <a:cubicBezTo>
                    <a:pt x="7" y="1"/>
                    <a:pt x="4" y="2"/>
                    <a:pt x="0" y="2"/>
                  </a:cubicBezTo>
                  <a:close/>
                </a:path>
              </a:pathLst>
            </a:custGeom>
            <a:grpFill/>
            <a:ln w="7938" cap="rnd">
              <a:solidFill>
                <a:srgbClr val="333333"/>
              </a:solidFill>
              <a:prstDash val="solid"/>
              <a:round/>
              <a:headEnd/>
              <a:tailEnd/>
            </a:ln>
          </p:spPr>
          <p:txBody>
            <a:bodyPr/>
            <a:lstStyle/>
            <a:p>
              <a:pPr algn="l" rtl="0">
                <a:defRPr/>
              </a:pPr>
              <a:endParaRPr lang="en-US" sz="2400">
                <a:solidFill>
                  <a:srgbClr val="FFFFFF"/>
                </a:solidFill>
              </a:endParaRPr>
            </a:p>
          </p:txBody>
        </p:sp>
        <p:sp>
          <p:nvSpPr>
            <p:cNvPr id="131" name="Freeform 339"/>
            <p:cNvSpPr>
              <a:spLocks/>
            </p:cNvSpPr>
            <p:nvPr/>
          </p:nvSpPr>
          <p:spPr bwMode="auto">
            <a:xfrm>
              <a:off x="4259" y="1587"/>
              <a:ext cx="272" cy="96"/>
            </a:xfrm>
            <a:custGeom>
              <a:avLst/>
              <a:gdLst/>
              <a:ahLst/>
              <a:cxnLst>
                <a:cxn ang="0">
                  <a:pos x="3" y="11"/>
                </a:cxn>
                <a:cxn ang="0">
                  <a:pos x="32" y="11"/>
                </a:cxn>
                <a:cxn ang="0">
                  <a:pos x="36" y="16"/>
                </a:cxn>
                <a:cxn ang="0">
                  <a:pos x="73" y="36"/>
                </a:cxn>
                <a:cxn ang="0">
                  <a:pos x="108" y="20"/>
                </a:cxn>
                <a:cxn ang="0">
                  <a:pos x="109" y="19"/>
                </a:cxn>
                <a:cxn ang="0">
                  <a:pos x="85" y="25"/>
                </a:cxn>
                <a:cxn ang="0">
                  <a:pos x="47" y="4"/>
                </a:cxn>
                <a:cxn ang="0">
                  <a:pos x="43" y="0"/>
                </a:cxn>
                <a:cxn ang="0">
                  <a:pos x="14" y="0"/>
                </a:cxn>
                <a:cxn ang="0">
                  <a:pos x="12" y="0"/>
                </a:cxn>
                <a:cxn ang="0">
                  <a:pos x="11" y="1"/>
                </a:cxn>
                <a:cxn ang="0">
                  <a:pos x="0" y="12"/>
                </a:cxn>
                <a:cxn ang="0">
                  <a:pos x="3" y="11"/>
                </a:cxn>
              </a:cxnLst>
              <a:rect l="0" t="0" r="r" b="b"/>
              <a:pathLst>
                <a:path w="109" h="36">
                  <a:moveTo>
                    <a:pt x="3" y="11"/>
                  </a:moveTo>
                  <a:cubicBezTo>
                    <a:pt x="32" y="11"/>
                    <a:pt x="32" y="11"/>
                    <a:pt x="32" y="11"/>
                  </a:cubicBezTo>
                  <a:cubicBezTo>
                    <a:pt x="34" y="11"/>
                    <a:pt x="36" y="14"/>
                    <a:pt x="36" y="16"/>
                  </a:cubicBezTo>
                  <a:cubicBezTo>
                    <a:pt x="39" y="27"/>
                    <a:pt x="55" y="36"/>
                    <a:pt x="73" y="36"/>
                  </a:cubicBezTo>
                  <a:cubicBezTo>
                    <a:pt x="89" y="36"/>
                    <a:pt x="103" y="30"/>
                    <a:pt x="108" y="20"/>
                  </a:cubicBezTo>
                  <a:cubicBezTo>
                    <a:pt x="109" y="19"/>
                    <a:pt x="109" y="19"/>
                    <a:pt x="109" y="19"/>
                  </a:cubicBezTo>
                  <a:cubicBezTo>
                    <a:pt x="102" y="22"/>
                    <a:pt x="94" y="25"/>
                    <a:pt x="85" y="25"/>
                  </a:cubicBezTo>
                  <a:cubicBezTo>
                    <a:pt x="66" y="25"/>
                    <a:pt x="51" y="16"/>
                    <a:pt x="47" y="4"/>
                  </a:cubicBezTo>
                  <a:cubicBezTo>
                    <a:pt x="47" y="3"/>
                    <a:pt x="45" y="0"/>
                    <a:pt x="43" y="0"/>
                  </a:cubicBezTo>
                  <a:cubicBezTo>
                    <a:pt x="14" y="0"/>
                    <a:pt x="14" y="0"/>
                    <a:pt x="14" y="0"/>
                  </a:cubicBezTo>
                  <a:cubicBezTo>
                    <a:pt x="13" y="0"/>
                    <a:pt x="12" y="0"/>
                    <a:pt x="12" y="0"/>
                  </a:cubicBezTo>
                  <a:cubicBezTo>
                    <a:pt x="11" y="1"/>
                    <a:pt x="11" y="1"/>
                    <a:pt x="11" y="1"/>
                  </a:cubicBezTo>
                  <a:cubicBezTo>
                    <a:pt x="0" y="12"/>
                    <a:pt x="0" y="12"/>
                    <a:pt x="0" y="12"/>
                  </a:cubicBezTo>
                  <a:cubicBezTo>
                    <a:pt x="1" y="12"/>
                    <a:pt x="1" y="11"/>
                    <a:pt x="3" y="11"/>
                  </a:cubicBezTo>
                  <a:close/>
                </a:path>
              </a:pathLst>
            </a:custGeom>
            <a:grpFill/>
            <a:ln w="7938" cap="rnd">
              <a:solidFill>
                <a:srgbClr val="333333"/>
              </a:solidFill>
              <a:prstDash val="solid"/>
              <a:round/>
              <a:headEnd/>
              <a:tailEnd/>
            </a:ln>
          </p:spPr>
          <p:txBody>
            <a:bodyPr/>
            <a:lstStyle/>
            <a:p>
              <a:pPr algn="l" rtl="0">
                <a:defRPr/>
              </a:pPr>
              <a:endParaRPr lang="en-US" sz="2400">
                <a:solidFill>
                  <a:srgbClr val="FFFFFF"/>
                </a:solidFill>
              </a:endParaRPr>
            </a:p>
          </p:txBody>
        </p:sp>
        <p:sp>
          <p:nvSpPr>
            <p:cNvPr id="132" name="Line 340"/>
            <p:cNvSpPr>
              <a:spLocks noChangeShapeType="1"/>
            </p:cNvSpPr>
            <p:nvPr/>
          </p:nvSpPr>
          <p:spPr bwMode="auto">
            <a:xfrm flipH="1">
              <a:off x="4341" y="1589"/>
              <a:ext cx="30" cy="30"/>
            </a:xfrm>
            <a:prstGeom prst="line">
              <a:avLst/>
            </a:prstGeom>
            <a:grpFill/>
            <a:ln w="7938" cap="rnd">
              <a:solidFill>
                <a:srgbClr val="333333"/>
              </a:solidFill>
              <a:round/>
              <a:headEnd/>
              <a:tailEnd/>
            </a:ln>
          </p:spPr>
          <p:txBody>
            <a:bodyPr/>
            <a:lstStyle/>
            <a:p>
              <a:pPr algn="l" rtl="0">
                <a:defRPr/>
              </a:pPr>
              <a:endParaRPr lang="en-US" sz="2400">
                <a:solidFill>
                  <a:srgbClr val="FFFFFF"/>
                </a:solidFill>
              </a:endParaRPr>
            </a:p>
          </p:txBody>
        </p:sp>
        <p:sp>
          <p:nvSpPr>
            <p:cNvPr id="133" name="Freeform 341"/>
            <p:cNvSpPr>
              <a:spLocks/>
            </p:cNvSpPr>
            <p:nvPr/>
          </p:nvSpPr>
          <p:spPr bwMode="auto">
            <a:xfrm>
              <a:off x="4543" y="1587"/>
              <a:ext cx="113" cy="141"/>
            </a:xfrm>
            <a:custGeom>
              <a:avLst/>
              <a:gdLst/>
              <a:ahLst/>
              <a:cxnLst>
                <a:cxn ang="0">
                  <a:pos x="42" y="0"/>
                </a:cxn>
                <a:cxn ang="0">
                  <a:pos x="14" y="0"/>
                </a:cxn>
                <a:cxn ang="0">
                  <a:pos x="11" y="0"/>
                </a:cxn>
                <a:cxn ang="0">
                  <a:pos x="11" y="1"/>
                </a:cxn>
                <a:cxn ang="0">
                  <a:pos x="0" y="12"/>
                </a:cxn>
                <a:cxn ang="0">
                  <a:pos x="2" y="11"/>
                </a:cxn>
                <a:cxn ang="0">
                  <a:pos x="30" y="11"/>
                </a:cxn>
                <a:cxn ang="0">
                  <a:pos x="33" y="16"/>
                </a:cxn>
                <a:cxn ang="0">
                  <a:pos x="10" y="53"/>
                </a:cxn>
                <a:cxn ang="0">
                  <a:pos x="45" y="4"/>
                </a:cxn>
                <a:cxn ang="0">
                  <a:pos x="42" y="0"/>
                </a:cxn>
              </a:cxnLst>
              <a:rect l="0" t="0" r="r" b="b"/>
              <a:pathLst>
                <a:path w="45" h="53">
                  <a:moveTo>
                    <a:pt x="42" y="0"/>
                  </a:moveTo>
                  <a:cubicBezTo>
                    <a:pt x="14" y="0"/>
                    <a:pt x="14" y="0"/>
                    <a:pt x="14" y="0"/>
                  </a:cubicBezTo>
                  <a:cubicBezTo>
                    <a:pt x="13" y="0"/>
                    <a:pt x="12" y="0"/>
                    <a:pt x="11" y="0"/>
                  </a:cubicBezTo>
                  <a:cubicBezTo>
                    <a:pt x="11" y="1"/>
                    <a:pt x="11" y="1"/>
                    <a:pt x="11" y="1"/>
                  </a:cubicBezTo>
                  <a:cubicBezTo>
                    <a:pt x="0" y="12"/>
                    <a:pt x="0" y="12"/>
                    <a:pt x="0" y="12"/>
                  </a:cubicBezTo>
                  <a:cubicBezTo>
                    <a:pt x="0" y="11"/>
                    <a:pt x="1" y="11"/>
                    <a:pt x="2" y="11"/>
                  </a:cubicBezTo>
                  <a:cubicBezTo>
                    <a:pt x="30" y="11"/>
                    <a:pt x="30" y="11"/>
                    <a:pt x="30" y="11"/>
                  </a:cubicBezTo>
                  <a:cubicBezTo>
                    <a:pt x="34" y="11"/>
                    <a:pt x="34" y="14"/>
                    <a:pt x="33" y="16"/>
                  </a:cubicBezTo>
                  <a:cubicBezTo>
                    <a:pt x="32" y="29"/>
                    <a:pt x="23" y="42"/>
                    <a:pt x="10" y="53"/>
                  </a:cubicBezTo>
                  <a:cubicBezTo>
                    <a:pt x="25" y="42"/>
                    <a:pt x="43" y="17"/>
                    <a:pt x="45" y="4"/>
                  </a:cubicBezTo>
                  <a:cubicBezTo>
                    <a:pt x="45" y="3"/>
                    <a:pt x="45" y="0"/>
                    <a:pt x="42" y="0"/>
                  </a:cubicBezTo>
                  <a:close/>
                </a:path>
              </a:pathLst>
            </a:custGeom>
            <a:grpFill/>
            <a:ln w="7938" cap="rnd">
              <a:solidFill>
                <a:srgbClr val="333333"/>
              </a:solidFill>
              <a:prstDash val="solid"/>
              <a:round/>
              <a:headEnd/>
              <a:tailEnd/>
            </a:ln>
          </p:spPr>
          <p:txBody>
            <a:bodyPr/>
            <a:lstStyle/>
            <a:p>
              <a:pPr algn="l" rtl="0">
                <a:defRPr/>
              </a:pPr>
              <a:endParaRPr lang="en-US" sz="2400">
                <a:solidFill>
                  <a:srgbClr val="FFFFFF"/>
                </a:solidFill>
              </a:endParaRPr>
            </a:p>
          </p:txBody>
        </p:sp>
        <p:sp>
          <p:nvSpPr>
            <p:cNvPr id="134" name="Line 342"/>
            <p:cNvSpPr>
              <a:spLocks noChangeShapeType="1"/>
            </p:cNvSpPr>
            <p:nvPr/>
          </p:nvSpPr>
          <p:spPr bwMode="auto">
            <a:xfrm flipH="1">
              <a:off x="4623" y="1589"/>
              <a:ext cx="30" cy="30"/>
            </a:xfrm>
            <a:prstGeom prst="line">
              <a:avLst/>
            </a:prstGeom>
            <a:grpFill/>
            <a:ln w="7938" cap="rnd">
              <a:solidFill>
                <a:srgbClr val="333333"/>
              </a:solidFill>
              <a:round/>
              <a:headEnd/>
              <a:tailEnd/>
            </a:ln>
          </p:spPr>
          <p:txBody>
            <a:bodyPr/>
            <a:lstStyle/>
            <a:p>
              <a:pPr algn="l" rtl="0">
                <a:defRPr/>
              </a:pPr>
              <a:endParaRPr lang="en-US" sz="2400">
                <a:solidFill>
                  <a:srgbClr val="FFFFFF"/>
                </a:solidFill>
              </a:endParaRPr>
            </a:p>
          </p:txBody>
        </p:sp>
      </p:grpSp>
      <p:grpSp>
        <p:nvGrpSpPr>
          <p:cNvPr id="24579" name="Group 40"/>
          <p:cNvGrpSpPr>
            <a:grpSpLocks/>
          </p:cNvGrpSpPr>
          <p:nvPr/>
        </p:nvGrpSpPr>
        <p:grpSpPr bwMode="auto">
          <a:xfrm>
            <a:off x="463550" y="3048000"/>
            <a:ext cx="965200" cy="1071563"/>
            <a:chOff x="2787" y="1771"/>
            <a:chExt cx="740" cy="768"/>
          </a:xfrm>
        </p:grpSpPr>
        <p:sp>
          <p:nvSpPr>
            <p:cNvPr id="12" name="Freeform 41"/>
            <p:cNvSpPr>
              <a:spLocks/>
            </p:cNvSpPr>
            <p:nvPr/>
          </p:nvSpPr>
          <p:spPr bwMode="auto">
            <a:xfrm>
              <a:off x="2787" y="1771"/>
              <a:ext cx="740" cy="768"/>
            </a:xfrm>
            <a:custGeom>
              <a:avLst/>
              <a:gdLst/>
              <a:ahLst/>
              <a:cxnLst>
                <a:cxn ang="0">
                  <a:pos x="132" y="4"/>
                </a:cxn>
                <a:cxn ang="0">
                  <a:pos x="0" y="148"/>
                </a:cxn>
                <a:cxn ang="0">
                  <a:pos x="146" y="288"/>
                </a:cxn>
                <a:cxn ang="0">
                  <a:pos x="294" y="160"/>
                </a:cxn>
                <a:cxn ang="0">
                  <a:pos x="132" y="4"/>
                </a:cxn>
              </a:cxnLst>
              <a:rect l="0" t="0" r="r" b="b"/>
              <a:pathLst>
                <a:path w="296" h="288">
                  <a:moveTo>
                    <a:pt x="132" y="4"/>
                  </a:moveTo>
                  <a:cubicBezTo>
                    <a:pt x="52" y="4"/>
                    <a:pt x="0" y="78"/>
                    <a:pt x="0" y="148"/>
                  </a:cubicBezTo>
                  <a:cubicBezTo>
                    <a:pt x="0" y="218"/>
                    <a:pt x="54" y="288"/>
                    <a:pt x="146" y="288"/>
                  </a:cubicBezTo>
                  <a:cubicBezTo>
                    <a:pt x="238" y="288"/>
                    <a:pt x="292" y="261"/>
                    <a:pt x="294" y="160"/>
                  </a:cubicBezTo>
                  <a:cubicBezTo>
                    <a:pt x="296" y="62"/>
                    <a:pt x="230" y="0"/>
                    <a:pt x="132" y="4"/>
                  </a:cubicBezTo>
                  <a:close/>
                </a:path>
              </a:pathLst>
            </a:custGeom>
            <a:solidFill>
              <a:srgbClr val="B0D0EB"/>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13" name="Freeform 42"/>
            <p:cNvSpPr>
              <a:spLocks/>
            </p:cNvSpPr>
            <p:nvPr/>
          </p:nvSpPr>
          <p:spPr bwMode="auto">
            <a:xfrm>
              <a:off x="2802" y="1795"/>
              <a:ext cx="567" cy="674"/>
            </a:xfrm>
            <a:custGeom>
              <a:avLst/>
              <a:gdLst/>
              <a:ahLst/>
              <a:cxnLst>
                <a:cxn ang="0">
                  <a:pos x="11" y="146"/>
                </a:cxn>
                <a:cxn ang="0">
                  <a:pos x="137" y="9"/>
                </a:cxn>
                <a:cxn ang="0">
                  <a:pos x="227" y="29"/>
                </a:cxn>
                <a:cxn ang="0">
                  <a:pos x="125" y="1"/>
                </a:cxn>
                <a:cxn ang="0">
                  <a:pos x="0" y="139"/>
                </a:cxn>
                <a:cxn ang="0">
                  <a:pos x="64" y="253"/>
                </a:cxn>
                <a:cxn ang="0">
                  <a:pos x="11" y="146"/>
                </a:cxn>
              </a:cxnLst>
              <a:rect l="0" t="0" r="r" b="b"/>
              <a:pathLst>
                <a:path w="227" h="253">
                  <a:moveTo>
                    <a:pt x="11" y="146"/>
                  </a:moveTo>
                  <a:cubicBezTo>
                    <a:pt x="11" y="79"/>
                    <a:pt x="61" y="9"/>
                    <a:pt x="137" y="9"/>
                  </a:cubicBezTo>
                  <a:cubicBezTo>
                    <a:pt x="172" y="7"/>
                    <a:pt x="202" y="15"/>
                    <a:pt x="227" y="29"/>
                  </a:cubicBezTo>
                  <a:cubicBezTo>
                    <a:pt x="201" y="10"/>
                    <a:pt x="166" y="0"/>
                    <a:pt x="125" y="1"/>
                  </a:cubicBezTo>
                  <a:cubicBezTo>
                    <a:pt x="49" y="1"/>
                    <a:pt x="0" y="72"/>
                    <a:pt x="0" y="139"/>
                  </a:cubicBezTo>
                  <a:cubicBezTo>
                    <a:pt x="0" y="183"/>
                    <a:pt x="23" y="228"/>
                    <a:pt x="64" y="253"/>
                  </a:cubicBezTo>
                  <a:cubicBezTo>
                    <a:pt x="30" y="227"/>
                    <a:pt x="11" y="187"/>
                    <a:pt x="11" y="146"/>
                  </a:cubicBezTo>
                  <a:close/>
                </a:path>
              </a:pathLst>
            </a:custGeom>
            <a:solidFill>
              <a:srgbClr val="EAF2FA"/>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14" name="Freeform 43"/>
            <p:cNvSpPr>
              <a:spLocks/>
            </p:cNvSpPr>
            <p:nvPr/>
          </p:nvSpPr>
          <p:spPr bwMode="auto">
            <a:xfrm>
              <a:off x="2944" y="1851"/>
              <a:ext cx="566" cy="672"/>
            </a:xfrm>
            <a:custGeom>
              <a:avLst/>
              <a:gdLst/>
              <a:ahLst/>
              <a:cxnLst>
                <a:cxn ang="0">
                  <a:pos x="158" y="0"/>
                </a:cxn>
                <a:cxn ang="0">
                  <a:pos x="212" y="121"/>
                </a:cxn>
                <a:cxn ang="0">
                  <a:pos x="71" y="243"/>
                </a:cxn>
                <a:cxn ang="0">
                  <a:pos x="0" y="225"/>
                </a:cxn>
                <a:cxn ang="0">
                  <a:pos x="85" y="252"/>
                </a:cxn>
                <a:cxn ang="0">
                  <a:pos x="225" y="130"/>
                </a:cxn>
                <a:cxn ang="0">
                  <a:pos x="158" y="0"/>
                </a:cxn>
              </a:cxnLst>
              <a:rect l="0" t="0" r="r" b="b"/>
              <a:pathLst>
                <a:path w="226" h="252">
                  <a:moveTo>
                    <a:pt x="158" y="0"/>
                  </a:moveTo>
                  <a:cubicBezTo>
                    <a:pt x="193" y="26"/>
                    <a:pt x="213" y="68"/>
                    <a:pt x="212" y="121"/>
                  </a:cubicBezTo>
                  <a:cubicBezTo>
                    <a:pt x="210" y="217"/>
                    <a:pt x="159" y="243"/>
                    <a:pt x="71" y="243"/>
                  </a:cubicBezTo>
                  <a:cubicBezTo>
                    <a:pt x="44" y="243"/>
                    <a:pt x="20" y="236"/>
                    <a:pt x="0" y="225"/>
                  </a:cubicBezTo>
                  <a:cubicBezTo>
                    <a:pt x="22" y="242"/>
                    <a:pt x="51" y="252"/>
                    <a:pt x="85" y="252"/>
                  </a:cubicBezTo>
                  <a:cubicBezTo>
                    <a:pt x="172" y="252"/>
                    <a:pt x="223" y="225"/>
                    <a:pt x="225" y="130"/>
                  </a:cubicBezTo>
                  <a:cubicBezTo>
                    <a:pt x="226" y="70"/>
                    <a:pt x="201" y="24"/>
                    <a:pt x="158" y="0"/>
                  </a:cubicBezTo>
                  <a:close/>
                </a:path>
              </a:pathLst>
            </a:custGeom>
            <a:solidFill>
              <a:srgbClr val="89BDE3"/>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15" name="Freeform 44"/>
            <p:cNvSpPr>
              <a:spLocks/>
            </p:cNvSpPr>
            <p:nvPr/>
          </p:nvSpPr>
          <p:spPr bwMode="auto">
            <a:xfrm>
              <a:off x="3157" y="2197"/>
              <a:ext cx="351" cy="330"/>
            </a:xfrm>
            <a:custGeom>
              <a:avLst/>
              <a:gdLst/>
              <a:ahLst/>
              <a:cxnLst>
                <a:cxn ang="0">
                  <a:pos x="0" y="122"/>
                </a:cxn>
                <a:cxn ang="0">
                  <a:pos x="140" y="0"/>
                </a:cxn>
                <a:cxn ang="0">
                  <a:pos x="0" y="122"/>
                </a:cxn>
              </a:cxnLst>
              <a:rect l="0" t="0" r="r" b="b"/>
              <a:pathLst>
                <a:path w="140" h="122">
                  <a:moveTo>
                    <a:pt x="0" y="122"/>
                  </a:moveTo>
                  <a:cubicBezTo>
                    <a:pt x="87" y="122"/>
                    <a:pt x="138" y="95"/>
                    <a:pt x="140" y="0"/>
                  </a:cubicBezTo>
                  <a:cubicBezTo>
                    <a:pt x="131" y="56"/>
                    <a:pt x="113" y="119"/>
                    <a:pt x="0" y="122"/>
                  </a:cubicBezTo>
                  <a:close/>
                </a:path>
              </a:pathLst>
            </a:custGeom>
            <a:solidFill>
              <a:srgbClr val="63AEDC"/>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16" name="Freeform 45"/>
            <p:cNvSpPr>
              <a:spLocks/>
            </p:cNvSpPr>
            <p:nvPr/>
          </p:nvSpPr>
          <p:spPr bwMode="auto">
            <a:xfrm>
              <a:off x="2854" y="1843"/>
              <a:ext cx="600" cy="626"/>
            </a:xfrm>
            <a:custGeom>
              <a:avLst/>
              <a:gdLst/>
              <a:ahLst/>
              <a:cxnLst>
                <a:cxn ang="0">
                  <a:pos x="119" y="4"/>
                </a:cxn>
                <a:cxn ang="0">
                  <a:pos x="2" y="127"/>
                </a:cxn>
                <a:cxn ang="0">
                  <a:pos x="134" y="232"/>
                </a:cxn>
                <a:cxn ang="0">
                  <a:pos x="238" y="138"/>
                </a:cxn>
                <a:cxn ang="0">
                  <a:pos x="119" y="4"/>
                </a:cxn>
              </a:cxnLst>
              <a:rect l="0" t="0" r="r" b="b"/>
              <a:pathLst>
                <a:path w="240" h="234">
                  <a:moveTo>
                    <a:pt x="119" y="4"/>
                  </a:moveTo>
                  <a:cubicBezTo>
                    <a:pt x="41" y="8"/>
                    <a:pt x="0" y="60"/>
                    <a:pt x="2" y="127"/>
                  </a:cubicBezTo>
                  <a:cubicBezTo>
                    <a:pt x="4" y="198"/>
                    <a:pt x="67" y="234"/>
                    <a:pt x="134" y="232"/>
                  </a:cubicBezTo>
                  <a:cubicBezTo>
                    <a:pt x="201" y="230"/>
                    <a:pt x="236" y="188"/>
                    <a:pt x="238" y="138"/>
                  </a:cubicBezTo>
                  <a:cubicBezTo>
                    <a:pt x="240" y="88"/>
                    <a:pt x="198" y="0"/>
                    <a:pt x="119" y="4"/>
                  </a:cubicBezTo>
                  <a:close/>
                </a:path>
              </a:pathLst>
            </a:custGeom>
            <a:solidFill>
              <a:srgbClr val="CC78A1"/>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17" name="Freeform 46"/>
            <p:cNvSpPr>
              <a:spLocks/>
            </p:cNvSpPr>
            <p:nvPr/>
          </p:nvSpPr>
          <p:spPr bwMode="auto">
            <a:xfrm>
              <a:off x="2873" y="1869"/>
              <a:ext cx="454" cy="411"/>
            </a:xfrm>
            <a:custGeom>
              <a:avLst/>
              <a:gdLst/>
              <a:ahLst/>
              <a:cxnLst>
                <a:cxn ang="0">
                  <a:pos x="7" y="120"/>
                </a:cxn>
                <a:cxn ang="0">
                  <a:pos x="121" y="12"/>
                </a:cxn>
                <a:cxn ang="0">
                  <a:pos x="181" y="31"/>
                </a:cxn>
                <a:cxn ang="0">
                  <a:pos x="110" y="2"/>
                </a:cxn>
                <a:cxn ang="0">
                  <a:pos x="1" y="115"/>
                </a:cxn>
                <a:cxn ang="0">
                  <a:pos x="10" y="154"/>
                </a:cxn>
                <a:cxn ang="0">
                  <a:pos x="7" y="120"/>
                </a:cxn>
              </a:cxnLst>
              <a:rect l="0" t="0" r="r" b="b"/>
              <a:pathLst>
                <a:path w="181" h="154">
                  <a:moveTo>
                    <a:pt x="7" y="120"/>
                  </a:moveTo>
                  <a:cubicBezTo>
                    <a:pt x="5" y="58"/>
                    <a:pt x="49" y="16"/>
                    <a:pt x="121" y="12"/>
                  </a:cubicBezTo>
                  <a:cubicBezTo>
                    <a:pt x="145" y="11"/>
                    <a:pt x="165" y="19"/>
                    <a:pt x="181" y="31"/>
                  </a:cubicBezTo>
                  <a:cubicBezTo>
                    <a:pt x="163" y="13"/>
                    <a:pt x="139" y="0"/>
                    <a:pt x="110" y="2"/>
                  </a:cubicBezTo>
                  <a:cubicBezTo>
                    <a:pt x="37" y="5"/>
                    <a:pt x="0" y="53"/>
                    <a:pt x="1" y="115"/>
                  </a:cubicBezTo>
                  <a:cubicBezTo>
                    <a:pt x="2" y="130"/>
                    <a:pt x="5" y="142"/>
                    <a:pt x="10" y="154"/>
                  </a:cubicBezTo>
                  <a:cubicBezTo>
                    <a:pt x="11" y="144"/>
                    <a:pt x="8" y="146"/>
                    <a:pt x="7" y="120"/>
                  </a:cubicBezTo>
                  <a:close/>
                </a:path>
              </a:pathLst>
            </a:custGeom>
            <a:solidFill>
              <a:srgbClr val="F1DDE7"/>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18" name="Freeform 47"/>
            <p:cNvSpPr>
              <a:spLocks/>
            </p:cNvSpPr>
            <p:nvPr/>
          </p:nvSpPr>
          <p:spPr bwMode="auto">
            <a:xfrm>
              <a:off x="2946" y="1974"/>
              <a:ext cx="488" cy="471"/>
            </a:xfrm>
            <a:custGeom>
              <a:avLst/>
              <a:gdLst/>
              <a:ahLst/>
              <a:cxnLst>
                <a:cxn ang="0">
                  <a:pos x="161" y="0"/>
                </a:cxn>
                <a:cxn ang="0">
                  <a:pos x="179" y="65"/>
                </a:cxn>
                <a:cxn ang="0">
                  <a:pos x="131" y="126"/>
                </a:cxn>
                <a:cxn ang="0">
                  <a:pos x="78" y="156"/>
                </a:cxn>
                <a:cxn ang="0">
                  <a:pos x="0" y="141"/>
                </a:cxn>
                <a:cxn ang="0">
                  <a:pos x="97" y="176"/>
                </a:cxn>
                <a:cxn ang="0">
                  <a:pos x="194" y="88"/>
                </a:cxn>
                <a:cxn ang="0">
                  <a:pos x="161" y="0"/>
                </a:cxn>
              </a:cxnLst>
              <a:rect l="0" t="0" r="r" b="b"/>
              <a:pathLst>
                <a:path w="195" h="177">
                  <a:moveTo>
                    <a:pt x="161" y="0"/>
                  </a:moveTo>
                  <a:cubicBezTo>
                    <a:pt x="172" y="21"/>
                    <a:pt x="180" y="37"/>
                    <a:pt x="179" y="65"/>
                  </a:cubicBezTo>
                  <a:cubicBezTo>
                    <a:pt x="178" y="94"/>
                    <a:pt x="157" y="110"/>
                    <a:pt x="131" y="126"/>
                  </a:cubicBezTo>
                  <a:cubicBezTo>
                    <a:pt x="117" y="135"/>
                    <a:pt x="100" y="155"/>
                    <a:pt x="78" y="156"/>
                  </a:cubicBezTo>
                  <a:cubicBezTo>
                    <a:pt x="49" y="157"/>
                    <a:pt x="22" y="155"/>
                    <a:pt x="0" y="141"/>
                  </a:cubicBezTo>
                  <a:cubicBezTo>
                    <a:pt x="24" y="165"/>
                    <a:pt x="60" y="177"/>
                    <a:pt x="97" y="176"/>
                  </a:cubicBezTo>
                  <a:cubicBezTo>
                    <a:pt x="160" y="174"/>
                    <a:pt x="192" y="135"/>
                    <a:pt x="194" y="88"/>
                  </a:cubicBezTo>
                  <a:cubicBezTo>
                    <a:pt x="195" y="63"/>
                    <a:pt x="183" y="27"/>
                    <a:pt x="161" y="0"/>
                  </a:cubicBezTo>
                  <a:close/>
                </a:path>
              </a:pathLst>
            </a:custGeom>
            <a:solidFill>
              <a:srgbClr val="B90071"/>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19" name="Freeform 48"/>
            <p:cNvSpPr>
              <a:spLocks/>
            </p:cNvSpPr>
            <p:nvPr/>
          </p:nvSpPr>
          <p:spPr bwMode="auto">
            <a:xfrm>
              <a:off x="3189" y="2208"/>
              <a:ext cx="243" cy="237"/>
            </a:xfrm>
            <a:custGeom>
              <a:avLst/>
              <a:gdLst/>
              <a:ahLst/>
              <a:cxnLst>
                <a:cxn ang="0">
                  <a:pos x="97" y="0"/>
                </a:cxn>
                <a:cxn ang="0">
                  <a:pos x="0" y="88"/>
                </a:cxn>
                <a:cxn ang="0">
                  <a:pos x="97" y="0"/>
                </a:cxn>
              </a:cxnLst>
              <a:rect l="0" t="0" r="r" b="b"/>
              <a:pathLst>
                <a:path w="97" h="88">
                  <a:moveTo>
                    <a:pt x="97" y="0"/>
                  </a:moveTo>
                  <a:cubicBezTo>
                    <a:pt x="95" y="47"/>
                    <a:pt x="63" y="86"/>
                    <a:pt x="0" y="88"/>
                  </a:cubicBezTo>
                  <a:cubicBezTo>
                    <a:pt x="17" y="85"/>
                    <a:pt x="71" y="75"/>
                    <a:pt x="97" y="0"/>
                  </a:cubicBezTo>
                  <a:close/>
                </a:path>
              </a:pathLst>
            </a:custGeom>
            <a:solidFill>
              <a:srgbClr val="9E0061"/>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20" name="Freeform 49"/>
            <p:cNvSpPr>
              <a:spLocks/>
            </p:cNvSpPr>
            <p:nvPr/>
          </p:nvSpPr>
          <p:spPr bwMode="auto">
            <a:xfrm>
              <a:off x="2787" y="1771"/>
              <a:ext cx="740" cy="768"/>
            </a:xfrm>
            <a:custGeom>
              <a:avLst/>
              <a:gdLst/>
              <a:ahLst/>
              <a:cxnLst>
                <a:cxn ang="0">
                  <a:pos x="132" y="4"/>
                </a:cxn>
                <a:cxn ang="0">
                  <a:pos x="0" y="148"/>
                </a:cxn>
                <a:cxn ang="0">
                  <a:pos x="146" y="288"/>
                </a:cxn>
                <a:cxn ang="0">
                  <a:pos x="294" y="160"/>
                </a:cxn>
                <a:cxn ang="0">
                  <a:pos x="132" y="4"/>
                </a:cxn>
              </a:cxnLst>
              <a:rect l="0" t="0" r="r" b="b"/>
              <a:pathLst>
                <a:path w="296" h="288">
                  <a:moveTo>
                    <a:pt x="132" y="4"/>
                  </a:moveTo>
                  <a:cubicBezTo>
                    <a:pt x="52" y="4"/>
                    <a:pt x="0" y="78"/>
                    <a:pt x="0" y="148"/>
                  </a:cubicBezTo>
                  <a:cubicBezTo>
                    <a:pt x="0" y="218"/>
                    <a:pt x="54" y="288"/>
                    <a:pt x="146" y="288"/>
                  </a:cubicBezTo>
                  <a:cubicBezTo>
                    <a:pt x="238" y="288"/>
                    <a:pt x="292" y="261"/>
                    <a:pt x="294" y="160"/>
                  </a:cubicBezTo>
                  <a:cubicBezTo>
                    <a:pt x="296" y="62"/>
                    <a:pt x="230" y="0"/>
                    <a:pt x="132" y="4"/>
                  </a:cubicBezTo>
                  <a:close/>
                </a:path>
              </a:pathLst>
            </a:custGeom>
            <a:noFill/>
            <a:ln w="7938" cap="rnd">
              <a:solidFill>
                <a:srgbClr val="58585A"/>
              </a:solidFill>
              <a:prstDash val="solid"/>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21" name="Freeform 50"/>
            <p:cNvSpPr>
              <a:spLocks/>
            </p:cNvSpPr>
            <p:nvPr/>
          </p:nvSpPr>
          <p:spPr bwMode="auto">
            <a:xfrm>
              <a:off x="2854" y="1843"/>
              <a:ext cx="600" cy="626"/>
            </a:xfrm>
            <a:custGeom>
              <a:avLst/>
              <a:gdLst/>
              <a:ahLst/>
              <a:cxnLst>
                <a:cxn ang="0">
                  <a:pos x="119" y="4"/>
                </a:cxn>
                <a:cxn ang="0">
                  <a:pos x="2" y="127"/>
                </a:cxn>
                <a:cxn ang="0">
                  <a:pos x="134" y="232"/>
                </a:cxn>
                <a:cxn ang="0">
                  <a:pos x="238" y="138"/>
                </a:cxn>
                <a:cxn ang="0">
                  <a:pos x="119" y="4"/>
                </a:cxn>
              </a:cxnLst>
              <a:rect l="0" t="0" r="r" b="b"/>
              <a:pathLst>
                <a:path w="240" h="234">
                  <a:moveTo>
                    <a:pt x="119" y="4"/>
                  </a:moveTo>
                  <a:cubicBezTo>
                    <a:pt x="41" y="8"/>
                    <a:pt x="0" y="60"/>
                    <a:pt x="2" y="127"/>
                  </a:cubicBezTo>
                  <a:cubicBezTo>
                    <a:pt x="4" y="198"/>
                    <a:pt x="67" y="234"/>
                    <a:pt x="134" y="232"/>
                  </a:cubicBezTo>
                  <a:cubicBezTo>
                    <a:pt x="201" y="230"/>
                    <a:pt x="236" y="188"/>
                    <a:pt x="238" y="138"/>
                  </a:cubicBezTo>
                  <a:cubicBezTo>
                    <a:pt x="240" y="88"/>
                    <a:pt x="198" y="0"/>
                    <a:pt x="119" y="4"/>
                  </a:cubicBezTo>
                  <a:close/>
                </a:path>
              </a:pathLst>
            </a:custGeom>
            <a:noFill/>
            <a:ln w="7938" cap="rnd">
              <a:solidFill>
                <a:srgbClr val="FFFFFF"/>
              </a:solidFill>
              <a:prstDash val="solid"/>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22" name="Freeform 51"/>
            <p:cNvSpPr>
              <a:spLocks/>
            </p:cNvSpPr>
            <p:nvPr/>
          </p:nvSpPr>
          <p:spPr bwMode="auto">
            <a:xfrm>
              <a:off x="2932" y="1883"/>
              <a:ext cx="72" cy="77"/>
            </a:xfrm>
            <a:custGeom>
              <a:avLst/>
              <a:gdLst/>
              <a:ahLst/>
              <a:cxnLst>
                <a:cxn ang="0">
                  <a:pos x="1" y="16"/>
                </a:cxn>
                <a:cxn ang="0">
                  <a:pos x="13" y="1"/>
                </a:cxn>
                <a:cxn ang="0">
                  <a:pos x="28" y="13"/>
                </a:cxn>
                <a:cxn ang="0">
                  <a:pos x="17" y="28"/>
                </a:cxn>
                <a:cxn ang="0">
                  <a:pos x="1" y="16"/>
                </a:cxn>
              </a:cxnLst>
              <a:rect l="0" t="0" r="r" b="b"/>
              <a:pathLst>
                <a:path w="29" h="29">
                  <a:moveTo>
                    <a:pt x="1" y="16"/>
                  </a:moveTo>
                  <a:cubicBezTo>
                    <a:pt x="0" y="9"/>
                    <a:pt x="5" y="2"/>
                    <a:pt x="13" y="1"/>
                  </a:cubicBezTo>
                  <a:cubicBezTo>
                    <a:pt x="20" y="0"/>
                    <a:pt x="27" y="5"/>
                    <a:pt x="28" y="13"/>
                  </a:cubicBezTo>
                  <a:cubicBezTo>
                    <a:pt x="29" y="20"/>
                    <a:pt x="24" y="27"/>
                    <a:pt x="17" y="28"/>
                  </a:cubicBezTo>
                  <a:cubicBezTo>
                    <a:pt x="9" y="29"/>
                    <a:pt x="2" y="24"/>
                    <a:pt x="1" y="16"/>
                  </a:cubicBezTo>
                  <a:close/>
                </a:path>
              </a:pathLst>
            </a:custGeom>
            <a:solidFill>
              <a:srgbClr val="FFFFFF"/>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23" name="Freeform 52"/>
            <p:cNvSpPr>
              <a:spLocks/>
            </p:cNvSpPr>
            <p:nvPr/>
          </p:nvSpPr>
          <p:spPr bwMode="auto">
            <a:xfrm>
              <a:off x="3007" y="1872"/>
              <a:ext cx="23" cy="27"/>
            </a:xfrm>
            <a:custGeom>
              <a:avLst/>
              <a:gdLst/>
              <a:ahLst/>
              <a:cxnLst>
                <a:cxn ang="0">
                  <a:pos x="0" y="6"/>
                </a:cxn>
                <a:cxn ang="0">
                  <a:pos x="4" y="0"/>
                </a:cxn>
                <a:cxn ang="0">
                  <a:pos x="10" y="4"/>
                </a:cxn>
                <a:cxn ang="0">
                  <a:pos x="6" y="10"/>
                </a:cxn>
                <a:cxn ang="0">
                  <a:pos x="0" y="6"/>
                </a:cxn>
              </a:cxnLst>
              <a:rect l="0" t="0" r="r" b="b"/>
              <a:pathLst>
                <a:path w="10" h="10">
                  <a:moveTo>
                    <a:pt x="0" y="6"/>
                  </a:moveTo>
                  <a:cubicBezTo>
                    <a:pt x="0" y="3"/>
                    <a:pt x="2" y="0"/>
                    <a:pt x="4" y="0"/>
                  </a:cubicBezTo>
                  <a:cubicBezTo>
                    <a:pt x="7" y="0"/>
                    <a:pt x="10" y="2"/>
                    <a:pt x="10" y="4"/>
                  </a:cubicBezTo>
                  <a:cubicBezTo>
                    <a:pt x="10" y="7"/>
                    <a:pt x="8" y="10"/>
                    <a:pt x="6" y="10"/>
                  </a:cubicBezTo>
                  <a:cubicBezTo>
                    <a:pt x="3" y="10"/>
                    <a:pt x="0" y="8"/>
                    <a:pt x="0" y="6"/>
                  </a:cubicBezTo>
                  <a:close/>
                </a:path>
              </a:pathLst>
            </a:custGeom>
            <a:solidFill>
              <a:srgbClr val="FFFFFF"/>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sp>
          <p:nvSpPr>
            <p:cNvPr id="24" name="Freeform 53"/>
            <p:cNvSpPr>
              <a:spLocks/>
            </p:cNvSpPr>
            <p:nvPr/>
          </p:nvSpPr>
          <p:spPr bwMode="auto">
            <a:xfrm>
              <a:off x="2907" y="1948"/>
              <a:ext cx="27" cy="31"/>
            </a:xfrm>
            <a:custGeom>
              <a:avLst/>
              <a:gdLst/>
              <a:ahLst/>
              <a:cxnLst>
                <a:cxn ang="0">
                  <a:pos x="0" y="6"/>
                </a:cxn>
                <a:cxn ang="0">
                  <a:pos x="5" y="1"/>
                </a:cxn>
                <a:cxn ang="0">
                  <a:pos x="10" y="5"/>
                </a:cxn>
                <a:cxn ang="0">
                  <a:pos x="6" y="11"/>
                </a:cxn>
                <a:cxn ang="0">
                  <a:pos x="0" y="6"/>
                </a:cxn>
              </a:cxnLst>
              <a:rect l="0" t="0" r="r" b="b"/>
              <a:pathLst>
                <a:path w="11" h="11">
                  <a:moveTo>
                    <a:pt x="0" y="6"/>
                  </a:moveTo>
                  <a:cubicBezTo>
                    <a:pt x="0" y="4"/>
                    <a:pt x="2" y="1"/>
                    <a:pt x="5" y="1"/>
                  </a:cubicBezTo>
                  <a:cubicBezTo>
                    <a:pt x="7" y="0"/>
                    <a:pt x="10" y="2"/>
                    <a:pt x="10" y="5"/>
                  </a:cubicBezTo>
                  <a:cubicBezTo>
                    <a:pt x="11" y="8"/>
                    <a:pt x="9" y="10"/>
                    <a:pt x="6" y="11"/>
                  </a:cubicBezTo>
                  <a:cubicBezTo>
                    <a:pt x="3" y="11"/>
                    <a:pt x="1" y="9"/>
                    <a:pt x="0" y="6"/>
                  </a:cubicBezTo>
                  <a:close/>
                </a:path>
              </a:pathLst>
            </a:custGeom>
            <a:solidFill>
              <a:srgbClr val="FFFFFF"/>
            </a:solidFill>
            <a:ln w="9525">
              <a:noFill/>
              <a:round/>
              <a:headEnd/>
              <a:tailEnd/>
            </a:ln>
          </p:spPr>
          <p:txBody>
            <a:bodyPr/>
            <a:lstStyle/>
            <a:p>
              <a:pPr algn="l" rtl="0" fontAlgn="base">
                <a:spcBef>
                  <a:spcPct val="0"/>
                </a:spcBef>
                <a:spcAft>
                  <a:spcPct val="0"/>
                </a:spcAft>
                <a:defRPr/>
              </a:pPr>
              <a:endParaRPr lang="en-US" sz="2400" b="1">
                <a:solidFill>
                  <a:srgbClr val="FFFFFF">
                    <a:lumMod val="65000"/>
                    <a:lumOff val="35000"/>
                  </a:srgbClr>
                </a:solidFill>
              </a:endParaRPr>
            </a:p>
          </p:txBody>
        </p:sp>
      </p:grpSp>
      <p:sp>
        <p:nvSpPr>
          <p:cNvPr id="11" name="Text Box 1143"/>
          <p:cNvSpPr txBox="1">
            <a:spLocks noChangeArrowheads="1"/>
          </p:cNvSpPr>
          <p:nvPr/>
        </p:nvSpPr>
        <p:spPr bwMode="auto">
          <a:xfrm>
            <a:off x="587375" y="3333750"/>
            <a:ext cx="841375" cy="1200329"/>
          </a:xfrm>
          <a:prstGeom prst="rect">
            <a:avLst/>
          </a:prstGeom>
          <a:noFill/>
          <a:ln w="12700" cap="sq">
            <a:noFill/>
            <a:miter lim="800000"/>
            <a:headEnd type="none" w="sm" len="sm"/>
            <a:tailEnd type="none" w="sm" len="sm"/>
          </a:ln>
        </p:spPr>
        <p:txBody>
          <a:bodyPr lIns="91436" rIns="91436">
            <a:spAutoFit/>
          </a:bodyPr>
          <a:lstStyle/>
          <a:p>
            <a:pPr algn="l" defTabSz="812800" rtl="0" fontAlgn="base">
              <a:spcBef>
                <a:spcPct val="0"/>
              </a:spcBef>
              <a:spcAft>
                <a:spcPct val="0"/>
              </a:spcAft>
              <a:defRPr/>
            </a:pPr>
            <a:r>
              <a:rPr lang="en-US" sz="2400" b="1" dirty="0">
                <a:solidFill>
                  <a:srgbClr val="002060"/>
                </a:solidFill>
              </a:rPr>
              <a:t>Th0</a:t>
            </a:r>
          </a:p>
          <a:p>
            <a:pPr algn="l" defTabSz="812800" rtl="0" fontAlgn="base">
              <a:spcBef>
                <a:spcPct val="0"/>
              </a:spcBef>
              <a:spcAft>
                <a:spcPct val="0"/>
              </a:spcAft>
              <a:defRPr/>
            </a:pPr>
            <a:r>
              <a:rPr lang="en-US" sz="2400" b="1" dirty="0" smtClean="0">
                <a:solidFill>
                  <a:srgbClr val="FFFFFF"/>
                </a:solidFill>
              </a:rPr>
              <a:t>+</a:t>
            </a:r>
            <a:endParaRPr lang="en-US" sz="2400" b="1" dirty="0">
              <a:solidFill>
                <a:srgbClr val="FFFFFF"/>
              </a:solidFill>
            </a:endParaRPr>
          </a:p>
          <a:p>
            <a:pPr algn="l" defTabSz="812800" rtl="0" fontAlgn="base">
              <a:spcBef>
                <a:spcPct val="0"/>
              </a:spcBef>
              <a:spcAft>
                <a:spcPct val="0"/>
              </a:spcAft>
              <a:defRPr/>
            </a:pPr>
            <a:endParaRPr lang="en-US" sz="2400" b="1" dirty="0">
              <a:solidFill>
                <a:srgbClr val="FFFFFF"/>
              </a:solidFill>
            </a:endParaRPr>
          </a:p>
        </p:txBody>
      </p:sp>
      <p:grpSp>
        <p:nvGrpSpPr>
          <p:cNvPr id="24581" name="Groupe 24"/>
          <p:cNvGrpSpPr>
            <a:grpSpLocks/>
          </p:cNvGrpSpPr>
          <p:nvPr/>
        </p:nvGrpSpPr>
        <p:grpSpPr bwMode="auto">
          <a:xfrm>
            <a:off x="3143250" y="4619625"/>
            <a:ext cx="1143000" cy="1027113"/>
            <a:chOff x="2143109" y="4166464"/>
            <a:chExt cx="940902" cy="905610"/>
          </a:xfrm>
        </p:grpSpPr>
        <p:grpSp>
          <p:nvGrpSpPr>
            <p:cNvPr id="24650" name="Group 5272"/>
            <p:cNvGrpSpPr>
              <a:grpSpLocks/>
            </p:cNvGrpSpPr>
            <p:nvPr/>
          </p:nvGrpSpPr>
          <p:grpSpPr bwMode="auto">
            <a:xfrm>
              <a:off x="2143109" y="4166464"/>
              <a:ext cx="940902" cy="905610"/>
              <a:chOff x="4349" y="1763"/>
              <a:chExt cx="834" cy="818"/>
            </a:xfrm>
          </p:grpSpPr>
          <p:sp>
            <p:nvSpPr>
              <p:cNvPr id="28" name="Freeform 5273"/>
              <p:cNvSpPr>
                <a:spLocks/>
              </p:cNvSpPr>
              <p:nvPr/>
            </p:nvSpPr>
            <p:spPr bwMode="auto">
              <a:xfrm>
                <a:off x="4358" y="1763"/>
                <a:ext cx="825" cy="818"/>
              </a:xfrm>
              <a:custGeom>
                <a:avLst/>
                <a:gdLst/>
                <a:ahLst/>
                <a:cxnLst>
                  <a:cxn ang="0">
                    <a:pos x="110" y="33"/>
                  </a:cxn>
                  <a:cxn ang="0">
                    <a:pos x="21" y="148"/>
                  </a:cxn>
                  <a:cxn ang="0">
                    <a:pos x="33" y="312"/>
                  </a:cxn>
                  <a:cxn ang="0">
                    <a:pos x="317" y="393"/>
                  </a:cxn>
                  <a:cxn ang="0">
                    <a:pos x="377" y="72"/>
                  </a:cxn>
                  <a:cxn ang="0">
                    <a:pos x="253" y="14"/>
                  </a:cxn>
                  <a:cxn ang="0">
                    <a:pos x="110" y="33"/>
                  </a:cxn>
                </a:cxnLst>
                <a:rect l="0" t="0" r="r" b="b"/>
                <a:pathLst>
                  <a:path w="478" h="444">
                    <a:moveTo>
                      <a:pt x="110" y="33"/>
                    </a:moveTo>
                    <a:cubicBezTo>
                      <a:pt x="53" y="66"/>
                      <a:pt x="45" y="92"/>
                      <a:pt x="21" y="148"/>
                    </a:cubicBezTo>
                    <a:cubicBezTo>
                      <a:pt x="0" y="199"/>
                      <a:pt x="7" y="264"/>
                      <a:pt x="33" y="312"/>
                    </a:cubicBezTo>
                    <a:cubicBezTo>
                      <a:pt x="82" y="404"/>
                      <a:pt x="227" y="444"/>
                      <a:pt x="317" y="393"/>
                    </a:cubicBezTo>
                    <a:cubicBezTo>
                      <a:pt x="424" y="333"/>
                      <a:pt x="478" y="167"/>
                      <a:pt x="377" y="72"/>
                    </a:cubicBezTo>
                    <a:cubicBezTo>
                      <a:pt x="342" y="39"/>
                      <a:pt x="298" y="23"/>
                      <a:pt x="253" y="14"/>
                    </a:cubicBezTo>
                    <a:cubicBezTo>
                      <a:pt x="183" y="0"/>
                      <a:pt x="150" y="12"/>
                      <a:pt x="110" y="33"/>
                    </a:cubicBezTo>
                    <a:close/>
                  </a:path>
                </a:pathLst>
              </a:custGeom>
              <a:solidFill>
                <a:srgbClr val="ABD4EB"/>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29" name="Freeform 5274"/>
              <p:cNvSpPr>
                <a:spLocks/>
              </p:cNvSpPr>
              <p:nvPr/>
            </p:nvSpPr>
            <p:spPr bwMode="auto">
              <a:xfrm>
                <a:off x="4444" y="1822"/>
                <a:ext cx="615" cy="646"/>
              </a:xfrm>
              <a:custGeom>
                <a:avLst/>
                <a:gdLst/>
                <a:ahLst/>
                <a:cxnLst>
                  <a:cxn ang="0">
                    <a:pos x="82" y="32"/>
                  </a:cxn>
                  <a:cxn ang="0">
                    <a:pos x="12" y="147"/>
                  </a:cxn>
                  <a:cxn ang="0">
                    <a:pos x="75" y="315"/>
                  </a:cxn>
                  <a:cxn ang="0">
                    <a:pos x="215" y="341"/>
                  </a:cxn>
                  <a:cxn ang="0">
                    <a:pos x="316" y="255"/>
                  </a:cxn>
                  <a:cxn ang="0">
                    <a:pos x="339" y="120"/>
                  </a:cxn>
                  <a:cxn ang="0">
                    <a:pos x="255" y="24"/>
                  </a:cxn>
                  <a:cxn ang="0">
                    <a:pos x="82" y="32"/>
                  </a:cxn>
                </a:cxnLst>
                <a:rect l="0" t="0" r="r" b="b"/>
                <a:pathLst>
                  <a:path w="356" h="351">
                    <a:moveTo>
                      <a:pt x="82" y="32"/>
                    </a:moveTo>
                    <a:cubicBezTo>
                      <a:pt x="32" y="58"/>
                      <a:pt x="19" y="110"/>
                      <a:pt x="12" y="147"/>
                    </a:cubicBezTo>
                    <a:cubicBezTo>
                      <a:pt x="0" y="215"/>
                      <a:pt x="10" y="278"/>
                      <a:pt x="75" y="315"/>
                    </a:cubicBezTo>
                    <a:cubicBezTo>
                      <a:pt x="108" y="333"/>
                      <a:pt x="177" y="351"/>
                      <a:pt x="215" y="341"/>
                    </a:cubicBezTo>
                    <a:cubicBezTo>
                      <a:pt x="263" y="328"/>
                      <a:pt x="290" y="291"/>
                      <a:pt x="316" y="255"/>
                    </a:cubicBezTo>
                    <a:cubicBezTo>
                      <a:pt x="345" y="215"/>
                      <a:pt x="356" y="176"/>
                      <a:pt x="339" y="120"/>
                    </a:cubicBezTo>
                    <a:cubicBezTo>
                      <a:pt x="326" y="78"/>
                      <a:pt x="297" y="38"/>
                      <a:pt x="255" y="24"/>
                    </a:cubicBezTo>
                    <a:cubicBezTo>
                      <a:pt x="182" y="0"/>
                      <a:pt x="143" y="3"/>
                      <a:pt x="82" y="32"/>
                    </a:cubicBezTo>
                    <a:close/>
                  </a:path>
                </a:pathLst>
              </a:custGeom>
              <a:solidFill>
                <a:srgbClr val="CCA6BD"/>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0" name="Freeform 5275"/>
              <p:cNvSpPr>
                <a:spLocks/>
              </p:cNvSpPr>
              <p:nvPr/>
            </p:nvSpPr>
            <p:spPr bwMode="auto">
              <a:xfrm>
                <a:off x="4494" y="1953"/>
                <a:ext cx="586" cy="497"/>
              </a:xfrm>
              <a:custGeom>
                <a:avLst/>
                <a:gdLst/>
                <a:ahLst/>
                <a:cxnLst>
                  <a:cxn ang="0">
                    <a:pos x="0" y="173"/>
                  </a:cxn>
                  <a:cxn ang="0">
                    <a:pos x="107" y="256"/>
                  </a:cxn>
                  <a:cxn ang="0">
                    <a:pos x="234" y="233"/>
                  </a:cxn>
                  <a:cxn ang="0">
                    <a:pos x="266" y="0"/>
                  </a:cxn>
                  <a:cxn ang="0">
                    <a:pos x="272" y="103"/>
                  </a:cxn>
                  <a:cxn ang="0">
                    <a:pos x="239" y="144"/>
                  </a:cxn>
                  <a:cxn ang="0">
                    <a:pos x="206" y="187"/>
                  </a:cxn>
                  <a:cxn ang="0">
                    <a:pos x="113" y="220"/>
                  </a:cxn>
                  <a:cxn ang="0">
                    <a:pos x="47" y="196"/>
                  </a:cxn>
                  <a:cxn ang="0">
                    <a:pos x="8" y="177"/>
                  </a:cxn>
                </a:cxnLst>
                <a:rect l="0" t="0" r="r" b="b"/>
                <a:pathLst>
                  <a:path w="339" h="269">
                    <a:moveTo>
                      <a:pt x="0" y="173"/>
                    </a:moveTo>
                    <a:cubicBezTo>
                      <a:pt x="10" y="229"/>
                      <a:pt x="64" y="243"/>
                      <a:pt x="107" y="256"/>
                    </a:cubicBezTo>
                    <a:cubicBezTo>
                      <a:pt x="154" y="269"/>
                      <a:pt x="196" y="265"/>
                      <a:pt x="234" y="233"/>
                    </a:cubicBezTo>
                    <a:cubicBezTo>
                      <a:pt x="295" y="179"/>
                      <a:pt x="339" y="58"/>
                      <a:pt x="266" y="0"/>
                    </a:cubicBezTo>
                    <a:cubicBezTo>
                      <a:pt x="273" y="33"/>
                      <a:pt x="287" y="70"/>
                      <a:pt x="272" y="103"/>
                    </a:cubicBezTo>
                    <a:cubicBezTo>
                      <a:pt x="265" y="118"/>
                      <a:pt x="251" y="132"/>
                      <a:pt x="239" y="144"/>
                    </a:cubicBezTo>
                    <a:cubicBezTo>
                      <a:pt x="225" y="158"/>
                      <a:pt x="218" y="173"/>
                      <a:pt x="206" y="187"/>
                    </a:cubicBezTo>
                    <a:cubicBezTo>
                      <a:pt x="187" y="211"/>
                      <a:pt x="144" y="222"/>
                      <a:pt x="113" y="220"/>
                    </a:cubicBezTo>
                    <a:cubicBezTo>
                      <a:pt x="85" y="219"/>
                      <a:pt x="68" y="208"/>
                      <a:pt x="47" y="196"/>
                    </a:cubicBezTo>
                    <a:cubicBezTo>
                      <a:pt x="35" y="188"/>
                      <a:pt x="14" y="192"/>
                      <a:pt x="8" y="177"/>
                    </a:cubicBezTo>
                  </a:path>
                </a:pathLst>
              </a:custGeom>
              <a:solidFill>
                <a:srgbClr val="BA94AA"/>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1" name="Freeform 5276"/>
              <p:cNvSpPr>
                <a:spLocks/>
              </p:cNvSpPr>
              <p:nvPr/>
            </p:nvSpPr>
            <p:spPr bwMode="auto">
              <a:xfrm>
                <a:off x="4479" y="1862"/>
                <a:ext cx="298" cy="296"/>
              </a:xfrm>
              <a:custGeom>
                <a:avLst/>
                <a:gdLst/>
                <a:ahLst/>
                <a:cxnLst>
                  <a:cxn ang="0">
                    <a:pos x="114" y="4"/>
                  </a:cxn>
                  <a:cxn ang="0">
                    <a:pos x="43" y="47"/>
                  </a:cxn>
                  <a:cxn ang="0">
                    <a:pos x="5" y="160"/>
                  </a:cxn>
                  <a:cxn ang="0">
                    <a:pos x="62" y="51"/>
                  </a:cxn>
                  <a:cxn ang="0">
                    <a:pos x="88" y="39"/>
                  </a:cxn>
                  <a:cxn ang="0">
                    <a:pos x="104" y="19"/>
                  </a:cxn>
                  <a:cxn ang="0">
                    <a:pos x="172" y="4"/>
                  </a:cxn>
                  <a:cxn ang="0">
                    <a:pos x="114" y="6"/>
                  </a:cxn>
                </a:cxnLst>
                <a:rect l="0" t="0" r="r" b="b"/>
                <a:pathLst>
                  <a:path w="172" h="160">
                    <a:moveTo>
                      <a:pt x="114" y="4"/>
                    </a:moveTo>
                    <a:cubicBezTo>
                      <a:pt x="86" y="17"/>
                      <a:pt x="64" y="24"/>
                      <a:pt x="43" y="47"/>
                    </a:cubicBezTo>
                    <a:cubicBezTo>
                      <a:pt x="17" y="76"/>
                      <a:pt x="0" y="120"/>
                      <a:pt x="5" y="160"/>
                    </a:cubicBezTo>
                    <a:cubicBezTo>
                      <a:pt x="13" y="120"/>
                      <a:pt x="27" y="74"/>
                      <a:pt x="62" y="51"/>
                    </a:cubicBezTo>
                    <a:cubicBezTo>
                      <a:pt x="70" y="46"/>
                      <a:pt x="81" y="44"/>
                      <a:pt x="88" y="39"/>
                    </a:cubicBezTo>
                    <a:cubicBezTo>
                      <a:pt x="96" y="32"/>
                      <a:pt x="96" y="25"/>
                      <a:pt x="104" y="19"/>
                    </a:cubicBezTo>
                    <a:cubicBezTo>
                      <a:pt x="116" y="8"/>
                      <a:pt x="158" y="9"/>
                      <a:pt x="172" y="4"/>
                    </a:cubicBezTo>
                    <a:cubicBezTo>
                      <a:pt x="163" y="0"/>
                      <a:pt x="123" y="2"/>
                      <a:pt x="114" y="6"/>
                    </a:cubicBezTo>
                  </a:path>
                </a:pathLst>
              </a:custGeom>
              <a:solidFill>
                <a:srgbClr val="E3D5DE"/>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2" name="Freeform 5277"/>
              <p:cNvSpPr>
                <a:spLocks/>
              </p:cNvSpPr>
              <p:nvPr/>
            </p:nvSpPr>
            <p:spPr bwMode="auto">
              <a:xfrm>
                <a:off x="4593" y="1991"/>
                <a:ext cx="535" cy="564"/>
              </a:xfrm>
              <a:custGeom>
                <a:avLst/>
                <a:gdLst/>
                <a:ahLst/>
                <a:cxnLst>
                  <a:cxn ang="0">
                    <a:pos x="0" y="268"/>
                  </a:cxn>
                  <a:cxn ang="0">
                    <a:pos x="4" y="269"/>
                  </a:cxn>
                  <a:cxn ang="0">
                    <a:pos x="209" y="243"/>
                  </a:cxn>
                  <a:cxn ang="0">
                    <a:pos x="269" y="0"/>
                  </a:cxn>
                  <a:cxn ang="0">
                    <a:pos x="183" y="243"/>
                  </a:cxn>
                  <a:cxn ang="0">
                    <a:pos x="0" y="268"/>
                  </a:cxn>
                </a:cxnLst>
                <a:rect l="0" t="0" r="r" b="b"/>
                <a:pathLst>
                  <a:path w="311" h="306">
                    <a:moveTo>
                      <a:pt x="0" y="268"/>
                    </a:moveTo>
                    <a:cubicBezTo>
                      <a:pt x="1" y="268"/>
                      <a:pt x="2" y="269"/>
                      <a:pt x="4" y="269"/>
                    </a:cubicBezTo>
                    <a:cubicBezTo>
                      <a:pt x="46" y="287"/>
                      <a:pt x="137" y="306"/>
                      <a:pt x="209" y="243"/>
                    </a:cubicBezTo>
                    <a:cubicBezTo>
                      <a:pt x="284" y="178"/>
                      <a:pt x="311" y="54"/>
                      <a:pt x="269" y="0"/>
                    </a:cubicBezTo>
                    <a:cubicBezTo>
                      <a:pt x="288" y="52"/>
                      <a:pt x="288" y="176"/>
                      <a:pt x="183" y="243"/>
                    </a:cubicBezTo>
                    <a:cubicBezTo>
                      <a:pt x="139" y="263"/>
                      <a:pt x="99" y="294"/>
                      <a:pt x="0" y="268"/>
                    </a:cubicBezTo>
                  </a:path>
                </a:pathLst>
              </a:custGeom>
              <a:solidFill>
                <a:srgbClr val="8ABDE2"/>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3" name="Freeform 5278"/>
              <p:cNvSpPr>
                <a:spLocks/>
              </p:cNvSpPr>
              <p:nvPr/>
            </p:nvSpPr>
            <p:spPr bwMode="auto">
              <a:xfrm>
                <a:off x="4349" y="1876"/>
                <a:ext cx="145" cy="532"/>
              </a:xfrm>
              <a:custGeom>
                <a:avLst/>
                <a:gdLst/>
                <a:ahLst/>
                <a:cxnLst>
                  <a:cxn ang="0">
                    <a:pos x="84" y="0"/>
                  </a:cxn>
                  <a:cxn ang="0">
                    <a:pos x="36" y="83"/>
                  </a:cxn>
                  <a:cxn ang="0">
                    <a:pos x="78" y="289"/>
                  </a:cxn>
                  <a:cxn ang="0">
                    <a:pos x="40" y="116"/>
                  </a:cxn>
                  <a:cxn ang="0">
                    <a:pos x="84" y="0"/>
                  </a:cxn>
                </a:cxnLst>
                <a:rect l="0" t="0" r="r" b="b"/>
                <a:pathLst>
                  <a:path w="84" h="289">
                    <a:moveTo>
                      <a:pt x="84" y="0"/>
                    </a:moveTo>
                    <a:cubicBezTo>
                      <a:pt x="55" y="24"/>
                      <a:pt x="45" y="59"/>
                      <a:pt x="36" y="83"/>
                    </a:cubicBezTo>
                    <a:cubicBezTo>
                      <a:pt x="19" y="123"/>
                      <a:pt x="0" y="215"/>
                      <a:pt x="78" y="289"/>
                    </a:cubicBezTo>
                    <a:cubicBezTo>
                      <a:pt x="59" y="268"/>
                      <a:pt x="19" y="180"/>
                      <a:pt x="40" y="116"/>
                    </a:cubicBezTo>
                    <a:cubicBezTo>
                      <a:pt x="62" y="52"/>
                      <a:pt x="57" y="26"/>
                      <a:pt x="84" y="0"/>
                    </a:cubicBezTo>
                  </a:path>
                </a:pathLst>
              </a:custGeom>
              <a:solidFill>
                <a:srgbClr val="EAF1F9"/>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4" name="Freeform 5279"/>
              <p:cNvSpPr>
                <a:spLocks/>
              </p:cNvSpPr>
              <p:nvPr/>
            </p:nvSpPr>
            <p:spPr bwMode="auto">
              <a:xfrm>
                <a:off x="4783" y="2237"/>
                <a:ext cx="286" cy="279"/>
              </a:xfrm>
              <a:custGeom>
                <a:avLst/>
                <a:gdLst/>
                <a:ahLst/>
                <a:cxnLst>
                  <a:cxn ang="0">
                    <a:pos x="167" y="0"/>
                  </a:cxn>
                  <a:cxn ang="0">
                    <a:pos x="0" y="152"/>
                  </a:cxn>
                  <a:cxn ang="0">
                    <a:pos x="167" y="0"/>
                  </a:cxn>
                </a:cxnLst>
                <a:rect l="0" t="0" r="r" b="b"/>
                <a:pathLst>
                  <a:path w="167" h="152">
                    <a:moveTo>
                      <a:pt x="167" y="0"/>
                    </a:moveTo>
                    <a:cubicBezTo>
                      <a:pt x="159" y="26"/>
                      <a:pt x="119" y="140"/>
                      <a:pt x="0" y="152"/>
                    </a:cubicBezTo>
                    <a:cubicBezTo>
                      <a:pt x="27" y="148"/>
                      <a:pt x="127" y="107"/>
                      <a:pt x="167" y="0"/>
                    </a:cubicBezTo>
                  </a:path>
                </a:pathLst>
              </a:custGeom>
              <a:solidFill>
                <a:srgbClr val="65ADDB"/>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5" name="Freeform 5280"/>
              <p:cNvSpPr>
                <a:spLocks/>
              </p:cNvSpPr>
              <p:nvPr/>
            </p:nvSpPr>
            <p:spPr bwMode="auto">
              <a:xfrm>
                <a:off x="4668" y="2097"/>
                <a:ext cx="366" cy="344"/>
              </a:xfrm>
              <a:custGeom>
                <a:avLst/>
                <a:gdLst/>
                <a:ahLst/>
                <a:cxnLst>
                  <a:cxn ang="0">
                    <a:pos x="0" y="173"/>
                  </a:cxn>
                  <a:cxn ang="0">
                    <a:pos x="114" y="167"/>
                  </a:cxn>
                  <a:cxn ang="0">
                    <a:pos x="185" y="89"/>
                  </a:cxn>
                  <a:cxn ang="0">
                    <a:pos x="205" y="0"/>
                  </a:cxn>
                  <a:cxn ang="0">
                    <a:pos x="156" y="114"/>
                  </a:cxn>
                  <a:cxn ang="0">
                    <a:pos x="62" y="175"/>
                  </a:cxn>
                  <a:cxn ang="0">
                    <a:pos x="0" y="173"/>
                  </a:cxn>
                </a:cxnLst>
                <a:rect l="0" t="0" r="r" b="b"/>
                <a:pathLst>
                  <a:path w="211" h="187">
                    <a:moveTo>
                      <a:pt x="0" y="173"/>
                    </a:moveTo>
                    <a:cubicBezTo>
                      <a:pt x="42" y="187"/>
                      <a:pt x="77" y="187"/>
                      <a:pt x="114" y="167"/>
                    </a:cubicBezTo>
                    <a:cubicBezTo>
                      <a:pt x="150" y="146"/>
                      <a:pt x="170" y="118"/>
                      <a:pt x="185" y="89"/>
                    </a:cubicBezTo>
                    <a:cubicBezTo>
                      <a:pt x="199" y="60"/>
                      <a:pt x="211" y="26"/>
                      <a:pt x="205" y="0"/>
                    </a:cubicBezTo>
                    <a:cubicBezTo>
                      <a:pt x="205" y="16"/>
                      <a:pt x="177" y="88"/>
                      <a:pt x="156" y="114"/>
                    </a:cubicBezTo>
                    <a:cubicBezTo>
                      <a:pt x="135" y="140"/>
                      <a:pt x="81" y="173"/>
                      <a:pt x="62" y="175"/>
                    </a:cubicBezTo>
                    <a:cubicBezTo>
                      <a:pt x="44" y="176"/>
                      <a:pt x="10" y="178"/>
                      <a:pt x="0" y="173"/>
                    </a:cubicBezTo>
                  </a:path>
                </a:pathLst>
              </a:custGeom>
              <a:solidFill>
                <a:srgbClr val="AC7D98"/>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6" name="Freeform 5281"/>
              <p:cNvSpPr>
                <a:spLocks/>
              </p:cNvSpPr>
              <p:nvPr/>
            </p:nvSpPr>
            <p:spPr bwMode="auto">
              <a:xfrm>
                <a:off x="4444" y="1822"/>
                <a:ext cx="615" cy="646"/>
              </a:xfrm>
              <a:custGeom>
                <a:avLst/>
                <a:gdLst/>
                <a:ahLst/>
                <a:cxnLst>
                  <a:cxn ang="0">
                    <a:pos x="82" y="32"/>
                  </a:cxn>
                  <a:cxn ang="0">
                    <a:pos x="12" y="147"/>
                  </a:cxn>
                  <a:cxn ang="0">
                    <a:pos x="75" y="315"/>
                  </a:cxn>
                  <a:cxn ang="0">
                    <a:pos x="215" y="341"/>
                  </a:cxn>
                  <a:cxn ang="0">
                    <a:pos x="316" y="255"/>
                  </a:cxn>
                  <a:cxn ang="0">
                    <a:pos x="339" y="120"/>
                  </a:cxn>
                  <a:cxn ang="0">
                    <a:pos x="255" y="24"/>
                  </a:cxn>
                  <a:cxn ang="0">
                    <a:pos x="82" y="32"/>
                  </a:cxn>
                </a:cxnLst>
                <a:rect l="0" t="0" r="r" b="b"/>
                <a:pathLst>
                  <a:path w="356" h="351">
                    <a:moveTo>
                      <a:pt x="82" y="32"/>
                    </a:moveTo>
                    <a:cubicBezTo>
                      <a:pt x="32" y="58"/>
                      <a:pt x="19" y="110"/>
                      <a:pt x="12" y="147"/>
                    </a:cubicBezTo>
                    <a:cubicBezTo>
                      <a:pt x="0" y="215"/>
                      <a:pt x="10" y="278"/>
                      <a:pt x="75" y="315"/>
                    </a:cubicBezTo>
                    <a:cubicBezTo>
                      <a:pt x="108" y="333"/>
                      <a:pt x="177" y="351"/>
                      <a:pt x="215" y="341"/>
                    </a:cubicBezTo>
                    <a:cubicBezTo>
                      <a:pt x="263" y="328"/>
                      <a:pt x="290" y="291"/>
                      <a:pt x="316" y="255"/>
                    </a:cubicBezTo>
                    <a:cubicBezTo>
                      <a:pt x="345" y="215"/>
                      <a:pt x="356" y="176"/>
                      <a:pt x="339" y="120"/>
                    </a:cubicBezTo>
                    <a:cubicBezTo>
                      <a:pt x="326" y="78"/>
                      <a:pt x="297" y="38"/>
                      <a:pt x="255" y="24"/>
                    </a:cubicBezTo>
                    <a:cubicBezTo>
                      <a:pt x="182" y="0"/>
                      <a:pt x="143" y="3"/>
                      <a:pt x="82" y="32"/>
                    </a:cubicBezTo>
                    <a:close/>
                  </a:path>
                </a:pathLst>
              </a:custGeom>
              <a:noFill/>
              <a:ln w="6350" cap="rnd">
                <a:solidFill>
                  <a:srgbClr val="585759"/>
                </a:solidFill>
                <a:prstDash val="solid"/>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7" name="Freeform 5282"/>
              <p:cNvSpPr>
                <a:spLocks/>
              </p:cNvSpPr>
              <p:nvPr/>
            </p:nvSpPr>
            <p:spPr bwMode="auto">
              <a:xfrm>
                <a:off x="4356" y="1763"/>
                <a:ext cx="827" cy="817"/>
              </a:xfrm>
              <a:custGeom>
                <a:avLst/>
                <a:gdLst/>
                <a:ahLst/>
                <a:cxnLst>
                  <a:cxn ang="0">
                    <a:pos x="111" y="33"/>
                  </a:cxn>
                  <a:cxn ang="0">
                    <a:pos x="22" y="147"/>
                  </a:cxn>
                  <a:cxn ang="0">
                    <a:pos x="34" y="312"/>
                  </a:cxn>
                  <a:cxn ang="0">
                    <a:pos x="318" y="393"/>
                  </a:cxn>
                  <a:cxn ang="0">
                    <a:pos x="378" y="71"/>
                  </a:cxn>
                  <a:cxn ang="0">
                    <a:pos x="254" y="14"/>
                  </a:cxn>
                  <a:cxn ang="0">
                    <a:pos x="111" y="33"/>
                  </a:cxn>
                </a:cxnLst>
                <a:rect l="0" t="0" r="r" b="b"/>
                <a:pathLst>
                  <a:path w="479" h="443">
                    <a:moveTo>
                      <a:pt x="111" y="33"/>
                    </a:moveTo>
                    <a:cubicBezTo>
                      <a:pt x="54" y="65"/>
                      <a:pt x="46" y="92"/>
                      <a:pt x="22" y="147"/>
                    </a:cubicBezTo>
                    <a:cubicBezTo>
                      <a:pt x="0" y="198"/>
                      <a:pt x="8" y="264"/>
                      <a:pt x="34" y="312"/>
                    </a:cubicBezTo>
                    <a:cubicBezTo>
                      <a:pt x="83" y="403"/>
                      <a:pt x="228" y="443"/>
                      <a:pt x="318" y="393"/>
                    </a:cubicBezTo>
                    <a:cubicBezTo>
                      <a:pt x="425" y="333"/>
                      <a:pt x="479" y="167"/>
                      <a:pt x="378" y="71"/>
                    </a:cubicBezTo>
                    <a:cubicBezTo>
                      <a:pt x="343" y="38"/>
                      <a:pt x="299" y="23"/>
                      <a:pt x="254" y="14"/>
                    </a:cubicBezTo>
                    <a:cubicBezTo>
                      <a:pt x="184" y="0"/>
                      <a:pt x="150" y="11"/>
                      <a:pt x="111" y="33"/>
                    </a:cubicBezTo>
                    <a:close/>
                  </a:path>
                </a:pathLst>
              </a:custGeom>
              <a:noFill/>
              <a:ln w="6350" cap="rnd">
                <a:solidFill>
                  <a:srgbClr val="585759"/>
                </a:solidFill>
                <a:prstDash val="solid"/>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8" name="Oval 5283"/>
              <p:cNvSpPr>
                <a:spLocks noChangeArrowheads="1"/>
              </p:cNvSpPr>
              <p:nvPr/>
            </p:nvSpPr>
            <p:spPr bwMode="auto">
              <a:xfrm>
                <a:off x="4553" y="1859"/>
                <a:ext cx="59" cy="61"/>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39" name="Oval 5284"/>
              <p:cNvSpPr>
                <a:spLocks noChangeArrowheads="1"/>
              </p:cNvSpPr>
              <p:nvPr/>
            </p:nvSpPr>
            <p:spPr bwMode="auto">
              <a:xfrm>
                <a:off x="4610" y="1855"/>
                <a:ext cx="22" cy="20"/>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40" name="Oval 5285"/>
              <p:cNvSpPr>
                <a:spLocks noChangeArrowheads="1"/>
              </p:cNvSpPr>
              <p:nvPr/>
            </p:nvSpPr>
            <p:spPr bwMode="auto">
              <a:xfrm>
                <a:off x="4535" y="1901"/>
                <a:ext cx="21" cy="23"/>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grpSp>
        <p:sp>
          <p:nvSpPr>
            <p:cNvPr id="27" name="Text Box 1224"/>
            <p:cNvSpPr txBox="1">
              <a:spLocks noChangeArrowheads="1"/>
            </p:cNvSpPr>
            <p:nvPr/>
          </p:nvSpPr>
          <p:spPr bwMode="auto">
            <a:xfrm>
              <a:off x="2383562" y="4429609"/>
              <a:ext cx="541281" cy="407052"/>
            </a:xfrm>
            <a:prstGeom prst="rect">
              <a:avLst/>
            </a:prstGeom>
            <a:noFill/>
            <a:ln w="12700" cap="sq">
              <a:noFill/>
              <a:miter lim="800000"/>
              <a:headEnd type="none" w="sm" len="sm"/>
              <a:tailEnd type="none" w="sm" len="sm"/>
            </a:ln>
          </p:spPr>
          <p:txBody>
            <a:bodyPr wrap="none" lIns="91436" rIns="91436">
              <a:spAutoFit/>
            </a:bodyPr>
            <a:lstStyle/>
            <a:p>
              <a:pPr algn="l" defTabSz="812800" rtl="0" fontAlgn="base">
                <a:spcBef>
                  <a:spcPct val="0"/>
                </a:spcBef>
                <a:spcAft>
                  <a:spcPct val="0"/>
                </a:spcAft>
                <a:defRPr/>
              </a:pPr>
              <a:r>
                <a:rPr lang="en-US" sz="2400" b="1" dirty="0">
                  <a:solidFill>
                    <a:srgbClr val="002060"/>
                  </a:solidFill>
                </a:rPr>
                <a:t>Th2</a:t>
              </a:r>
            </a:p>
          </p:txBody>
        </p:sp>
      </p:grpSp>
      <p:grpSp>
        <p:nvGrpSpPr>
          <p:cNvPr id="24582" name="Groupe 40"/>
          <p:cNvGrpSpPr>
            <a:grpSpLocks/>
          </p:cNvGrpSpPr>
          <p:nvPr/>
        </p:nvGrpSpPr>
        <p:grpSpPr bwMode="auto">
          <a:xfrm>
            <a:off x="3214688" y="1833563"/>
            <a:ext cx="985837" cy="1143000"/>
            <a:chOff x="3929059" y="4286256"/>
            <a:chExt cx="785818" cy="857256"/>
          </a:xfrm>
        </p:grpSpPr>
        <p:grpSp>
          <p:nvGrpSpPr>
            <p:cNvPr id="24635" name="Group 5286"/>
            <p:cNvGrpSpPr>
              <a:grpSpLocks/>
            </p:cNvGrpSpPr>
            <p:nvPr/>
          </p:nvGrpSpPr>
          <p:grpSpPr bwMode="auto">
            <a:xfrm>
              <a:off x="3929059" y="4286256"/>
              <a:ext cx="785818" cy="857256"/>
              <a:chOff x="4250" y="2903"/>
              <a:chExt cx="746" cy="737"/>
            </a:xfrm>
          </p:grpSpPr>
          <p:sp>
            <p:nvSpPr>
              <p:cNvPr id="44" name="Freeform 5287"/>
              <p:cNvSpPr>
                <a:spLocks/>
              </p:cNvSpPr>
              <p:nvPr/>
            </p:nvSpPr>
            <p:spPr bwMode="auto">
              <a:xfrm>
                <a:off x="4250" y="2905"/>
                <a:ext cx="746" cy="735"/>
              </a:xfrm>
              <a:custGeom>
                <a:avLst/>
                <a:gdLst/>
                <a:ahLst/>
                <a:cxnLst>
                  <a:cxn ang="0">
                    <a:pos x="115" y="42"/>
                  </a:cxn>
                  <a:cxn ang="0">
                    <a:pos x="18" y="235"/>
                  </a:cxn>
                  <a:cxn ang="0">
                    <a:pos x="237" y="394"/>
                  </a:cxn>
                  <a:cxn ang="0">
                    <a:pos x="389" y="327"/>
                  </a:cxn>
                  <a:cxn ang="0">
                    <a:pos x="429" y="174"/>
                  </a:cxn>
                  <a:cxn ang="0">
                    <a:pos x="184" y="21"/>
                  </a:cxn>
                  <a:cxn ang="0">
                    <a:pos x="115" y="42"/>
                  </a:cxn>
                </a:cxnLst>
                <a:rect l="0" t="0" r="r" b="b"/>
                <a:pathLst>
                  <a:path w="432" h="400">
                    <a:moveTo>
                      <a:pt x="115" y="42"/>
                    </a:moveTo>
                    <a:cubicBezTo>
                      <a:pt x="45" y="72"/>
                      <a:pt x="0" y="168"/>
                      <a:pt x="18" y="235"/>
                    </a:cubicBezTo>
                    <a:cubicBezTo>
                      <a:pt x="41" y="322"/>
                      <a:pt x="153" y="386"/>
                      <a:pt x="237" y="394"/>
                    </a:cubicBezTo>
                    <a:cubicBezTo>
                      <a:pt x="302" y="400"/>
                      <a:pt x="351" y="383"/>
                      <a:pt x="389" y="327"/>
                    </a:cubicBezTo>
                    <a:cubicBezTo>
                      <a:pt x="419" y="282"/>
                      <a:pt x="432" y="228"/>
                      <a:pt x="429" y="174"/>
                    </a:cubicBezTo>
                    <a:cubicBezTo>
                      <a:pt x="421" y="55"/>
                      <a:pt x="289" y="0"/>
                      <a:pt x="184" y="21"/>
                    </a:cubicBezTo>
                    <a:cubicBezTo>
                      <a:pt x="158" y="26"/>
                      <a:pt x="139" y="32"/>
                      <a:pt x="115" y="42"/>
                    </a:cubicBezTo>
                  </a:path>
                </a:pathLst>
              </a:custGeom>
              <a:solidFill>
                <a:srgbClr val="ABD4EB"/>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45" name="Freeform 5288"/>
              <p:cNvSpPr>
                <a:spLocks/>
              </p:cNvSpPr>
              <p:nvPr/>
            </p:nvSpPr>
            <p:spPr bwMode="auto">
              <a:xfrm>
                <a:off x="4322" y="2984"/>
                <a:ext cx="625" cy="584"/>
              </a:xfrm>
              <a:custGeom>
                <a:avLst/>
                <a:gdLst/>
                <a:ahLst/>
                <a:cxnLst>
                  <a:cxn ang="0">
                    <a:pos x="58" y="42"/>
                  </a:cxn>
                  <a:cxn ang="0">
                    <a:pos x="11" y="102"/>
                  </a:cxn>
                  <a:cxn ang="0">
                    <a:pos x="6" y="174"/>
                  </a:cxn>
                  <a:cxn ang="0">
                    <a:pos x="42" y="215"/>
                  </a:cxn>
                  <a:cxn ang="0">
                    <a:pos x="85" y="240"/>
                  </a:cxn>
                  <a:cxn ang="0">
                    <a:pos x="114" y="281"/>
                  </a:cxn>
                  <a:cxn ang="0">
                    <a:pos x="230" y="312"/>
                  </a:cxn>
                  <a:cxn ang="0">
                    <a:pos x="345" y="158"/>
                  </a:cxn>
                  <a:cxn ang="0">
                    <a:pos x="350" y="117"/>
                  </a:cxn>
                  <a:cxn ang="0">
                    <a:pos x="330" y="76"/>
                  </a:cxn>
                  <a:cxn ang="0">
                    <a:pos x="265" y="15"/>
                  </a:cxn>
                  <a:cxn ang="0">
                    <a:pos x="172" y="0"/>
                  </a:cxn>
                  <a:cxn ang="0">
                    <a:pos x="134" y="3"/>
                  </a:cxn>
                  <a:cxn ang="0">
                    <a:pos x="99" y="15"/>
                  </a:cxn>
                  <a:cxn ang="0">
                    <a:pos x="58" y="42"/>
                  </a:cxn>
                </a:cxnLst>
                <a:rect l="0" t="0" r="r" b="b"/>
                <a:pathLst>
                  <a:path w="362" h="318">
                    <a:moveTo>
                      <a:pt x="58" y="42"/>
                    </a:moveTo>
                    <a:cubicBezTo>
                      <a:pt x="36" y="58"/>
                      <a:pt x="16" y="84"/>
                      <a:pt x="11" y="102"/>
                    </a:cubicBezTo>
                    <a:cubicBezTo>
                      <a:pt x="6" y="121"/>
                      <a:pt x="0" y="154"/>
                      <a:pt x="6" y="174"/>
                    </a:cubicBezTo>
                    <a:cubicBezTo>
                      <a:pt x="11" y="191"/>
                      <a:pt x="27" y="208"/>
                      <a:pt x="42" y="215"/>
                    </a:cubicBezTo>
                    <a:cubicBezTo>
                      <a:pt x="57" y="222"/>
                      <a:pt x="74" y="227"/>
                      <a:pt x="85" y="240"/>
                    </a:cubicBezTo>
                    <a:cubicBezTo>
                      <a:pt x="97" y="252"/>
                      <a:pt x="102" y="268"/>
                      <a:pt x="114" y="281"/>
                    </a:cubicBezTo>
                    <a:cubicBezTo>
                      <a:pt x="145" y="313"/>
                      <a:pt x="188" y="318"/>
                      <a:pt x="230" y="312"/>
                    </a:cubicBezTo>
                    <a:cubicBezTo>
                      <a:pt x="306" y="303"/>
                      <a:pt x="362" y="233"/>
                      <a:pt x="345" y="158"/>
                    </a:cubicBezTo>
                    <a:cubicBezTo>
                      <a:pt x="341" y="141"/>
                      <a:pt x="349" y="133"/>
                      <a:pt x="350" y="117"/>
                    </a:cubicBezTo>
                    <a:cubicBezTo>
                      <a:pt x="352" y="100"/>
                      <a:pt x="340" y="88"/>
                      <a:pt x="330" y="76"/>
                    </a:cubicBezTo>
                    <a:cubicBezTo>
                      <a:pt x="307" y="49"/>
                      <a:pt x="305" y="23"/>
                      <a:pt x="265" y="15"/>
                    </a:cubicBezTo>
                    <a:cubicBezTo>
                      <a:pt x="236" y="10"/>
                      <a:pt x="202" y="1"/>
                      <a:pt x="172" y="0"/>
                    </a:cubicBezTo>
                    <a:cubicBezTo>
                      <a:pt x="159" y="0"/>
                      <a:pt x="147" y="3"/>
                      <a:pt x="134" y="3"/>
                    </a:cubicBezTo>
                    <a:cubicBezTo>
                      <a:pt x="118" y="3"/>
                      <a:pt x="111" y="4"/>
                      <a:pt x="99" y="15"/>
                    </a:cubicBezTo>
                    <a:cubicBezTo>
                      <a:pt x="86" y="25"/>
                      <a:pt x="67" y="36"/>
                      <a:pt x="58" y="42"/>
                    </a:cubicBezTo>
                    <a:close/>
                  </a:path>
                </a:pathLst>
              </a:custGeom>
              <a:solidFill>
                <a:srgbClr val="CCA6BD"/>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46" name="Freeform 5289"/>
              <p:cNvSpPr>
                <a:spLocks/>
              </p:cNvSpPr>
              <p:nvPr/>
            </p:nvSpPr>
            <p:spPr bwMode="auto">
              <a:xfrm>
                <a:off x="4270" y="2951"/>
                <a:ext cx="513" cy="632"/>
              </a:xfrm>
              <a:custGeom>
                <a:avLst/>
                <a:gdLst/>
                <a:ahLst/>
                <a:cxnLst>
                  <a:cxn ang="0">
                    <a:pos x="33" y="213"/>
                  </a:cxn>
                  <a:cxn ang="0">
                    <a:pos x="123" y="34"/>
                  </a:cxn>
                  <a:cxn ang="0">
                    <a:pos x="186" y="14"/>
                  </a:cxn>
                  <a:cxn ang="0">
                    <a:pos x="297" y="21"/>
                  </a:cxn>
                  <a:cxn ang="0">
                    <a:pos x="171" y="8"/>
                  </a:cxn>
                  <a:cxn ang="0">
                    <a:pos x="107" y="28"/>
                  </a:cxn>
                  <a:cxn ang="0">
                    <a:pos x="17" y="207"/>
                  </a:cxn>
                  <a:cxn ang="0">
                    <a:pos x="169" y="344"/>
                  </a:cxn>
                  <a:cxn ang="0">
                    <a:pos x="33" y="213"/>
                  </a:cxn>
                </a:cxnLst>
                <a:rect l="0" t="0" r="r" b="b"/>
                <a:pathLst>
                  <a:path w="297" h="344">
                    <a:moveTo>
                      <a:pt x="33" y="213"/>
                    </a:moveTo>
                    <a:cubicBezTo>
                      <a:pt x="16" y="150"/>
                      <a:pt x="57" y="62"/>
                      <a:pt x="123" y="34"/>
                    </a:cubicBezTo>
                    <a:cubicBezTo>
                      <a:pt x="144" y="24"/>
                      <a:pt x="162" y="19"/>
                      <a:pt x="186" y="14"/>
                    </a:cubicBezTo>
                    <a:cubicBezTo>
                      <a:pt x="222" y="7"/>
                      <a:pt x="261" y="9"/>
                      <a:pt x="297" y="21"/>
                    </a:cubicBezTo>
                    <a:cubicBezTo>
                      <a:pt x="257" y="4"/>
                      <a:pt x="212" y="0"/>
                      <a:pt x="171" y="8"/>
                    </a:cubicBezTo>
                    <a:cubicBezTo>
                      <a:pt x="146" y="13"/>
                      <a:pt x="129" y="19"/>
                      <a:pt x="107" y="28"/>
                    </a:cubicBezTo>
                    <a:cubicBezTo>
                      <a:pt x="41" y="56"/>
                      <a:pt x="0" y="145"/>
                      <a:pt x="17" y="207"/>
                    </a:cubicBezTo>
                    <a:cubicBezTo>
                      <a:pt x="34" y="271"/>
                      <a:pt x="102" y="322"/>
                      <a:pt x="169" y="344"/>
                    </a:cubicBezTo>
                    <a:cubicBezTo>
                      <a:pt x="108" y="319"/>
                      <a:pt x="48" y="272"/>
                      <a:pt x="33" y="213"/>
                    </a:cubicBezTo>
                  </a:path>
                </a:pathLst>
              </a:custGeom>
              <a:solidFill>
                <a:srgbClr val="EAF1F9"/>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47" name="Freeform 5290"/>
              <p:cNvSpPr>
                <a:spLocks/>
              </p:cNvSpPr>
              <p:nvPr/>
            </p:nvSpPr>
            <p:spPr bwMode="auto">
              <a:xfrm>
                <a:off x="4436" y="3014"/>
                <a:ext cx="541" cy="605"/>
              </a:xfrm>
              <a:custGeom>
                <a:avLst/>
                <a:gdLst/>
                <a:ahLst/>
                <a:cxnLst>
                  <a:cxn ang="0">
                    <a:pos x="310" y="118"/>
                  </a:cxn>
                  <a:cxn ang="0">
                    <a:pos x="234" y="0"/>
                  </a:cxn>
                  <a:cxn ang="0">
                    <a:pos x="292" y="106"/>
                  </a:cxn>
                  <a:cxn ang="0">
                    <a:pos x="255" y="249"/>
                  </a:cxn>
                  <a:cxn ang="0">
                    <a:pos x="114" y="311"/>
                  </a:cxn>
                  <a:cxn ang="0">
                    <a:pos x="0" y="271"/>
                  </a:cxn>
                  <a:cxn ang="0">
                    <a:pos x="131" y="323"/>
                  </a:cxn>
                  <a:cxn ang="0">
                    <a:pos x="272" y="260"/>
                  </a:cxn>
                  <a:cxn ang="0">
                    <a:pos x="310" y="118"/>
                  </a:cxn>
                </a:cxnLst>
                <a:rect l="0" t="0" r="r" b="b"/>
                <a:pathLst>
                  <a:path w="313" h="329">
                    <a:moveTo>
                      <a:pt x="310" y="118"/>
                    </a:moveTo>
                    <a:cubicBezTo>
                      <a:pt x="306" y="64"/>
                      <a:pt x="275" y="24"/>
                      <a:pt x="234" y="0"/>
                    </a:cubicBezTo>
                    <a:cubicBezTo>
                      <a:pt x="266" y="25"/>
                      <a:pt x="289" y="60"/>
                      <a:pt x="292" y="106"/>
                    </a:cubicBezTo>
                    <a:cubicBezTo>
                      <a:pt x="295" y="157"/>
                      <a:pt x="283" y="207"/>
                      <a:pt x="255" y="249"/>
                    </a:cubicBezTo>
                    <a:cubicBezTo>
                      <a:pt x="220" y="301"/>
                      <a:pt x="174" y="317"/>
                      <a:pt x="114" y="311"/>
                    </a:cubicBezTo>
                    <a:cubicBezTo>
                      <a:pt x="78" y="308"/>
                      <a:pt x="36" y="294"/>
                      <a:pt x="0" y="271"/>
                    </a:cubicBezTo>
                    <a:cubicBezTo>
                      <a:pt x="40" y="300"/>
                      <a:pt x="89" y="319"/>
                      <a:pt x="131" y="323"/>
                    </a:cubicBezTo>
                    <a:cubicBezTo>
                      <a:pt x="192" y="329"/>
                      <a:pt x="237" y="312"/>
                      <a:pt x="272" y="260"/>
                    </a:cubicBezTo>
                    <a:cubicBezTo>
                      <a:pt x="300" y="218"/>
                      <a:pt x="313" y="168"/>
                      <a:pt x="310" y="118"/>
                    </a:cubicBezTo>
                  </a:path>
                </a:pathLst>
              </a:custGeom>
              <a:solidFill>
                <a:srgbClr val="8ABDE2"/>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48" name="Freeform 5291"/>
              <p:cNvSpPr>
                <a:spLocks/>
              </p:cNvSpPr>
              <p:nvPr/>
            </p:nvSpPr>
            <p:spPr bwMode="auto">
              <a:xfrm>
                <a:off x="4437" y="3072"/>
                <a:ext cx="470" cy="476"/>
              </a:xfrm>
              <a:custGeom>
                <a:avLst/>
                <a:gdLst/>
                <a:ahLst/>
                <a:cxnLst>
                  <a:cxn ang="0">
                    <a:pos x="0" y="159"/>
                  </a:cxn>
                  <a:cxn ang="0">
                    <a:pos x="100" y="244"/>
                  </a:cxn>
                  <a:cxn ang="0">
                    <a:pos x="225" y="226"/>
                  </a:cxn>
                  <a:cxn ang="0">
                    <a:pos x="263" y="102"/>
                  </a:cxn>
                  <a:cxn ang="0">
                    <a:pos x="261" y="47"/>
                  </a:cxn>
                  <a:cxn ang="0">
                    <a:pos x="227" y="0"/>
                  </a:cxn>
                  <a:cxn ang="0">
                    <a:pos x="236" y="46"/>
                  </a:cxn>
                  <a:cxn ang="0">
                    <a:pos x="230" y="110"/>
                  </a:cxn>
                  <a:cxn ang="0">
                    <a:pos x="176" y="201"/>
                  </a:cxn>
                  <a:cxn ang="0">
                    <a:pos x="130" y="215"/>
                  </a:cxn>
                  <a:cxn ang="0">
                    <a:pos x="89" y="177"/>
                  </a:cxn>
                  <a:cxn ang="0">
                    <a:pos x="2" y="159"/>
                  </a:cxn>
                </a:cxnLst>
                <a:rect l="0" t="0" r="r" b="b"/>
                <a:pathLst>
                  <a:path w="272" h="259">
                    <a:moveTo>
                      <a:pt x="0" y="159"/>
                    </a:moveTo>
                    <a:cubicBezTo>
                      <a:pt x="47" y="166"/>
                      <a:pt x="53" y="231"/>
                      <a:pt x="100" y="244"/>
                    </a:cubicBezTo>
                    <a:cubicBezTo>
                      <a:pt x="149" y="257"/>
                      <a:pt x="185" y="259"/>
                      <a:pt x="225" y="226"/>
                    </a:cubicBezTo>
                    <a:cubicBezTo>
                      <a:pt x="263" y="194"/>
                      <a:pt x="262" y="146"/>
                      <a:pt x="263" y="102"/>
                    </a:cubicBezTo>
                    <a:cubicBezTo>
                      <a:pt x="263" y="81"/>
                      <a:pt x="272" y="68"/>
                      <a:pt x="261" y="47"/>
                    </a:cubicBezTo>
                    <a:cubicBezTo>
                      <a:pt x="253" y="31"/>
                      <a:pt x="236" y="15"/>
                      <a:pt x="227" y="0"/>
                    </a:cubicBezTo>
                    <a:cubicBezTo>
                      <a:pt x="227" y="15"/>
                      <a:pt x="235" y="30"/>
                      <a:pt x="236" y="46"/>
                    </a:cubicBezTo>
                    <a:cubicBezTo>
                      <a:pt x="238" y="68"/>
                      <a:pt x="235" y="89"/>
                      <a:pt x="230" y="110"/>
                    </a:cubicBezTo>
                    <a:cubicBezTo>
                      <a:pt x="219" y="153"/>
                      <a:pt x="225" y="184"/>
                      <a:pt x="176" y="201"/>
                    </a:cubicBezTo>
                    <a:cubicBezTo>
                      <a:pt x="163" y="205"/>
                      <a:pt x="144" y="217"/>
                      <a:pt x="130" y="215"/>
                    </a:cubicBezTo>
                    <a:cubicBezTo>
                      <a:pt x="111" y="213"/>
                      <a:pt x="103" y="189"/>
                      <a:pt x="89" y="177"/>
                    </a:cubicBezTo>
                    <a:cubicBezTo>
                      <a:pt x="65" y="158"/>
                      <a:pt x="24" y="164"/>
                      <a:pt x="2" y="159"/>
                    </a:cubicBezTo>
                  </a:path>
                </a:pathLst>
              </a:custGeom>
              <a:solidFill>
                <a:srgbClr val="BA94AA"/>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49" name="Freeform 5292"/>
              <p:cNvSpPr>
                <a:spLocks/>
              </p:cNvSpPr>
              <p:nvPr/>
            </p:nvSpPr>
            <p:spPr bwMode="auto">
              <a:xfrm>
                <a:off x="4346" y="3004"/>
                <a:ext cx="399" cy="267"/>
              </a:xfrm>
              <a:custGeom>
                <a:avLst/>
                <a:gdLst/>
                <a:ahLst/>
                <a:cxnLst>
                  <a:cxn ang="0">
                    <a:pos x="6" y="147"/>
                  </a:cxn>
                  <a:cxn ang="0">
                    <a:pos x="94" y="17"/>
                  </a:cxn>
                  <a:cxn ang="0">
                    <a:pos x="169" y="6"/>
                  </a:cxn>
                  <a:cxn ang="0">
                    <a:pos x="231" y="20"/>
                  </a:cxn>
                  <a:cxn ang="0">
                    <a:pos x="80" y="46"/>
                  </a:cxn>
                  <a:cxn ang="0">
                    <a:pos x="10" y="143"/>
                  </a:cxn>
                </a:cxnLst>
                <a:rect l="0" t="0" r="r" b="b"/>
                <a:pathLst>
                  <a:path w="231" h="147">
                    <a:moveTo>
                      <a:pt x="6" y="147"/>
                    </a:moveTo>
                    <a:cubicBezTo>
                      <a:pt x="0" y="86"/>
                      <a:pt x="33" y="48"/>
                      <a:pt x="94" y="17"/>
                    </a:cubicBezTo>
                    <a:cubicBezTo>
                      <a:pt x="126" y="0"/>
                      <a:pt x="133" y="5"/>
                      <a:pt x="169" y="6"/>
                    </a:cubicBezTo>
                    <a:cubicBezTo>
                      <a:pt x="195" y="8"/>
                      <a:pt x="210" y="9"/>
                      <a:pt x="231" y="20"/>
                    </a:cubicBezTo>
                    <a:cubicBezTo>
                      <a:pt x="179" y="2"/>
                      <a:pt x="126" y="24"/>
                      <a:pt x="80" y="46"/>
                    </a:cubicBezTo>
                    <a:cubicBezTo>
                      <a:pt x="48" y="62"/>
                      <a:pt x="6" y="98"/>
                      <a:pt x="10" y="143"/>
                    </a:cubicBezTo>
                  </a:path>
                </a:pathLst>
              </a:custGeom>
              <a:solidFill>
                <a:srgbClr val="E3D5DE"/>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50" name="Freeform 5293"/>
              <p:cNvSpPr>
                <a:spLocks/>
              </p:cNvSpPr>
              <p:nvPr/>
            </p:nvSpPr>
            <p:spPr bwMode="auto">
              <a:xfrm>
                <a:off x="4531" y="3335"/>
                <a:ext cx="360" cy="232"/>
              </a:xfrm>
              <a:custGeom>
                <a:avLst/>
                <a:gdLst/>
                <a:ahLst/>
                <a:cxnLst>
                  <a:cxn ang="0">
                    <a:pos x="113" y="91"/>
                  </a:cxn>
                  <a:cxn ang="0">
                    <a:pos x="209" y="0"/>
                  </a:cxn>
                  <a:cxn ang="0">
                    <a:pos x="117" y="105"/>
                  </a:cxn>
                  <a:cxn ang="0">
                    <a:pos x="0" y="56"/>
                  </a:cxn>
                  <a:cxn ang="0">
                    <a:pos x="113" y="91"/>
                  </a:cxn>
                </a:cxnLst>
                <a:rect l="0" t="0" r="r" b="b"/>
                <a:pathLst>
                  <a:path w="209" h="126">
                    <a:moveTo>
                      <a:pt x="113" y="91"/>
                    </a:moveTo>
                    <a:cubicBezTo>
                      <a:pt x="181" y="68"/>
                      <a:pt x="204" y="26"/>
                      <a:pt x="209" y="0"/>
                    </a:cubicBezTo>
                    <a:cubicBezTo>
                      <a:pt x="204" y="57"/>
                      <a:pt x="187" y="85"/>
                      <a:pt x="117" y="105"/>
                    </a:cubicBezTo>
                    <a:cubicBezTo>
                      <a:pt x="46" y="126"/>
                      <a:pt x="19" y="91"/>
                      <a:pt x="0" y="56"/>
                    </a:cubicBezTo>
                    <a:cubicBezTo>
                      <a:pt x="24" y="78"/>
                      <a:pt x="61" y="107"/>
                      <a:pt x="113" y="91"/>
                    </a:cubicBezTo>
                  </a:path>
                </a:pathLst>
              </a:custGeom>
              <a:solidFill>
                <a:srgbClr val="AC7D98"/>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51" name="Freeform 5294"/>
              <p:cNvSpPr>
                <a:spLocks/>
              </p:cNvSpPr>
              <p:nvPr/>
            </p:nvSpPr>
            <p:spPr bwMode="auto">
              <a:xfrm>
                <a:off x="4728" y="3282"/>
                <a:ext cx="238" cy="323"/>
              </a:xfrm>
              <a:custGeom>
                <a:avLst/>
                <a:gdLst/>
                <a:ahLst/>
                <a:cxnLst>
                  <a:cxn ang="0">
                    <a:pos x="138" y="0"/>
                  </a:cxn>
                  <a:cxn ang="0">
                    <a:pos x="0" y="176"/>
                  </a:cxn>
                  <a:cxn ang="0">
                    <a:pos x="138" y="0"/>
                  </a:cxn>
                </a:cxnLst>
                <a:rect l="0" t="0" r="r" b="b"/>
                <a:pathLst>
                  <a:path w="138" h="176">
                    <a:moveTo>
                      <a:pt x="138" y="0"/>
                    </a:moveTo>
                    <a:cubicBezTo>
                      <a:pt x="136" y="37"/>
                      <a:pt x="115" y="169"/>
                      <a:pt x="0" y="176"/>
                    </a:cubicBezTo>
                    <a:cubicBezTo>
                      <a:pt x="33" y="165"/>
                      <a:pt x="111" y="134"/>
                      <a:pt x="138" y="0"/>
                    </a:cubicBezTo>
                  </a:path>
                </a:pathLst>
              </a:custGeom>
              <a:solidFill>
                <a:srgbClr val="65ADDB"/>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52" name="Freeform 5295"/>
              <p:cNvSpPr>
                <a:spLocks/>
              </p:cNvSpPr>
              <p:nvPr/>
            </p:nvSpPr>
            <p:spPr bwMode="auto">
              <a:xfrm>
                <a:off x="4250" y="2903"/>
                <a:ext cx="746" cy="737"/>
              </a:xfrm>
              <a:custGeom>
                <a:avLst/>
                <a:gdLst/>
                <a:ahLst/>
                <a:cxnLst>
                  <a:cxn ang="0">
                    <a:pos x="115" y="42"/>
                  </a:cxn>
                  <a:cxn ang="0">
                    <a:pos x="18" y="236"/>
                  </a:cxn>
                  <a:cxn ang="0">
                    <a:pos x="237" y="395"/>
                  </a:cxn>
                  <a:cxn ang="0">
                    <a:pos x="389" y="327"/>
                  </a:cxn>
                  <a:cxn ang="0">
                    <a:pos x="429" y="175"/>
                  </a:cxn>
                  <a:cxn ang="0">
                    <a:pos x="184" y="21"/>
                  </a:cxn>
                  <a:cxn ang="0">
                    <a:pos x="115" y="42"/>
                  </a:cxn>
                </a:cxnLst>
                <a:rect l="0" t="0" r="r" b="b"/>
                <a:pathLst>
                  <a:path w="432" h="401">
                    <a:moveTo>
                      <a:pt x="115" y="42"/>
                    </a:moveTo>
                    <a:cubicBezTo>
                      <a:pt x="44" y="73"/>
                      <a:pt x="0" y="168"/>
                      <a:pt x="18" y="236"/>
                    </a:cubicBezTo>
                    <a:cubicBezTo>
                      <a:pt x="41" y="323"/>
                      <a:pt x="153" y="387"/>
                      <a:pt x="237" y="395"/>
                    </a:cubicBezTo>
                    <a:cubicBezTo>
                      <a:pt x="302" y="401"/>
                      <a:pt x="351" y="383"/>
                      <a:pt x="389" y="327"/>
                    </a:cubicBezTo>
                    <a:cubicBezTo>
                      <a:pt x="419" y="283"/>
                      <a:pt x="432" y="229"/>
                      <a:pt x="429" y="175"/>
                    </a:cubicBezTo>
                    <a:cubicBezTo>
                      <a:pt x="421" y="55"/>
                      <a:pt x="289" y="0"/>
                      <a:pt x="184" y="21"/>
                    </a:cubicBezTo>
                    <a:cubicBezTo>
                      <a:pt x="158" y="27"/>
                      <a:pt x="139" y="32"/>
                      <a:pt x="115" y="42"/>
                    </a:cubicBezTo>
                  </a:path>
                </a:pathLst>
              </a:custGeom>
              <a:noFill/>
              <a:ln w="6350" cap="rnd">
                <a:solidFill>
                  <a:srgbClr val="585759"/>
                </a:solidFill>
                <a:prstDash val="solid"/>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53" name="Freeform 5296"/>
              <p:cNvSpPr>
                <a:spLocks/>
              </p:cNvSpPr>
              <p:nvPr/>
            </p:nvSpPr>
            <p:spPr bwMode="auto">
              <a:xfrm>
                <a:off x="4322" y="2984"/>
                <a:ext cx="625" cy="584"/>
              </a:xfrm>
              <a:custGeom>
                <a:avLst/>
                <a:gdLst/>
                <a:ahLst/>
                <a:cxnLst>
                  <a:cxn ang="0">
                    <a:pos x="58" y="42"/>
                  </a:cxn>
                  <a:cxn ang="0">
                    <a:pos x="11" y="102"/>
                  </a:cxn>
                  <a:cxn ang="0">
                    <a:pos x="6" y="174"/>
                  </a:cxn>
                  <a:cxn ang="0">
                    <a:pos x="42" y="215"/>
                  </a:cxn>
                  <a:cxn ang="0">
                    <a:pos x="85" y="240"/>
                  </a:cxn>
                  <a:cxn ang="0">
                    <a:pos x="114" y="281"/>
                  </a:cxn>
                  <a:cxn ang="0">
                    <a:pos x="230" y="312"/>
                  </a:cxn>
                  <a:cxn ang="0">
                    <a:pos x="345" y="158"/>
                  </a:cxn>
                  <a:cxn ang="0">
                    <a:pos x="350" y="117"/>
                  </a:cxn>
                  <a:cxn ang="0">
                    <a:pos x="330" y="76"/>
                  </a:cxn>
                  <a:cxn ang="0">
                    <a:pos x="265" y="15"/>
                  </a:cxn>
                  <a:cxn ang="0">
                    <a:pos x="172" y="0"/>
                  </a:cxn>
                  <a:cxn ang="0">
                    <a:pos x="134" y="3"/>
                  </a:cxn>
                  <a:cxn ang="0">
                    <a:pos x="99" y="15"/>
                  </a:cxn>
                  <a:cxn ang="0">
                    <a:pos x="58" y="42"/>
                  </a:cxn>
                </a:cxnLst>
                <a:rect l="0" t="0" r="r" b="b"/>
                <a:pathLst>
                  <a:path w="362" h="318">
                    <a:moveTo>
                      <a:pt x="58" y="42"/>
                    </a:moveTo>
                    <a:cubicBezTo>
                      <a:pt x="36" y="58"/>
                      <a:pt x="16" y="84"/>
                      <a:pt x="11" y="102"/>
                    </a:cubicBezTo>
                    <a:cubicBezTo>
                      <a:pt x="6" y="121"/>
                      <a:pt x="0" y="154"/>
                      <a:pt x="6" y="174"/>
                    </a:cubicBezTo>
                    <a:cubicBezTo>
                      <a:pt x="11" y="191"/>
                      <a:pt x="27" y="208"/>
                      <a:pt x="42" y="215"/>
                    </a:cubicBezTo>
                    <a:cubicBezTo>
                      <a:pt x="57" y="222"/>
                      <a:pt x="74" y="227"/>
                      <a:pt x="85" y="240"/>
                    </a:cubicBezTo>
                    <a:cubicBezTo>
                      <a:pt x="97" y="252"/>
                      <a:pt x="102" y="268"/>
                      <a:pt x="114" y="281"/>
                    </a:cubicBezTo>
                    <a:cubicBezTo>
                      <a:pt x="145" y="313"/>
                      <a:pt x="188" y="318"/>
                      <a:pt x="230" y="312"/>
                    </a:cubicBezTo>
                    <a:cubicBezTo>
                      <a:pt x="306" y="303"/>
                      <a:pt x="362" y="233"/>
                      <a:pt x="345" y="158"/>
                    </a:cubicBezTo>
                    <a:cubicBezTo>
                      <a:pt x="341" y="141"/>
                      <a:pt x="349" y="133"/>
                      <a:pt x="350" y="117"/>
                    </a:cubicBezTo>
                    <a:cubicBezTo>
                      <a:pt x="352" y="100"/>
                      <a:pt x="340" y="88"/>
                      <a:pt x="330" y="76"/>
                    </a:cubicBezTo>
                    <a:cubicBezTo>
                      <a:pt x="307" y="49"/>
                      <a:pt x="305" y="23"/>
                      <a:pt x="265" y="15"/>
                    </a:cubicBezTo>
                    <a:cubicBezTo>
                      <a:pt x="236" y="10"/>
                      <a:pt x="202" y="1"/>
                      <a:pt x="172" y="0"/>
                    </a:cubicBezTo>
                    <a:cubicBezTo>
                      <a:pt x="159" y="0"/>
                      <a:pt x="147" y="3"/>
                      <a:pt x="134" y="3"/>
                    </a:cubicBezTo>
                    <a:cubicBezTo>
                      <a:pt x="118" y="3"/>
                      <a:pt x="111" y="4"/>
                      <a:pt x="99" y="15"/>
                    </a:cubicBezTo>
                    <a:cubicBezTo>
                      <a:pt x="86" y="25"/>
                      <a:pt x="67" y="36"/>
                      <a:pt x="58" y="42"/>
                    </a:cubicBezTo>
                    <a:close/>
                  </a:path>
                </a:pathLst>
              </a:custGeom>
              <a:noFill/>
              <a:ln w="6350" cap="rnd">
                <a:solidFill>
                  <a:srgbClr val="585759"/>
                </a:solidFill>
                <a:prstDash val="solid"/>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54" name="Oval 5297"/>
              <p:cNvSpPr>
                <a:spLocks noChangeArrowheads="1"/>
              </p:cNvSpPr>
              <p:nvPr/>
            </p:nvSpPr>
            <p:spPr bwMode="auto">
              <a:xfrm>
                <a:off x="4434" y="3006"/>
                <a:ext cx="58" cy="48"/>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55" name="Oval 5298"/>
              <p:cNvSpPr>
                <a:spLocks noChangeArrowheads="1"/>
              </p:cNvSpPr>
              <p:nvPr/>
            </p:nvSpPr>
            <p:spPr bwMode="auto">
              <a:xfrm>
                <a:off x="4491" y="3003"/>
                <a:ext cx="18" cy="8"/>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sp>
            <p:nvSpPr>
              <p:cNvPr id="56" name="Oval 5299"/>
              <p:cNvSpPr>
                <a:spLocks noChangeArrowheads="1"/>
              </p:cNvSpPr>
              <p:nvPr/>
            </p:nvSpPr>
            <p:spPr bwMode="auto">
              <a:xfrm>
                <a:off x="4415" y="3049"/>
                <a:ext cx="23" cy="5"/>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400">
                  <a:solidFill>
                    <a:srgbClr val="FFFFFF"/>
                  </a:solidFill>
                </a:endParaRPr>
              </a:p>
            </p:txBody>
          </p:sp>
        </p:grpSp>
        <p:sp>
          <p:nvSpPr>
            <p:cNvPr id="43" name="Text Box 1138"/>
            <p:cNvSpPr txBox="1">
              <a:spLocks noChangeArrowheads="1"/>
            </p:cNvSpPr>
            <p:nvPr/>
          </p:nvSpPr>
          <p:spPr bwMode="auto">
            <a:xfrm>
              <a:off x="4169487" y="4550577"/>
              <a:ext cx="524133" cy="346251"/>
            </a:xfrm>
            <a:prstGeom prst="rect">
              <a:avLst/>
            </a:prstGeom>
            <a:noFill/>
            <a:ln w="12700" cap="sq">
              <a:noFill/>
              <a:miter lim="800000"/>
              <a:headEnd type="none" w="sm" len="sm"/>
              <a:tailEnd type="none" w="sm" len="sm"/>
            </a:ln>
          </p:spPr>
          <p:txBody>
            <a:bodyPr wrap="none" lIns="91436" rIns="91436">
              <a:spAutoFit/>
            </a:bodyPr>
            <a:lstStyle/>
            <a:p>
              <a:pPr algn="l" defTabSz="812800" rtl="0" fontAlgn="base">
                <a:spcBef>
                  <a:spcPct val="0"/>
                </a:spcBef>
                <a:spcAft>
                  <a:spcPct val="0"/>
                </a:spcAft>
                <a:defRPr/>
              </a:pPr>
              <a:r>
                <a:rPr lang="en-US" sz="2400" b="1" dirty="0">
                  <a:solidFill>
                    <a:srgbClr val="002060"/>
                  </a:solidFill>
                </a:rPr>
                <a:t>Th1</a:t>
              </a:r>
            </a:p>
          </p:txBody>
        </p:sp>
      </p:grpSp>
      <p:cxnSp>
        <p:nvCxnSpPr>
          <p:cNvPr id="62" name="Connecteur droit avec flèche 61"/>
          <p:cNvCxnSpPr/>
          <p:nvPr/>
        </p:nvCxnSpPr>
        <p:spPr>
          <a:xfrm flipV="1">
            <a:off x="1428750" y="2684463"/>
            <a:ext cx="1871663" cy="86360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3" name="Connecteur droit avec flèche 62"/>
          <p:cNvCxnSpPr/>
          <p:nvPr/>
        </p:nvCxnSpPr>
        <p:spPr>
          <a:xfrm>
            <a:off x="1428750" y="3762375"/>
            <a:ext cx="1836738" cy="828675"/>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5" name="ZoneTexte 64"/>
          <p:cNvSpPr txBox="1"/>
          <p:nvPr/>
        </p:nvSpPr>
        <p:spPr>
          <a:xfrm rot="20179457">
            <a:off x="1571625" y="2663825"/>
            <a:ext cx="1857375" cy="400050"/>
          </a:xfrm>
          <a:prstGeom prst="rect">
            <a:avLst/>
          </a:prstGeom>
          <a:noFill/>
        </p:spPr>
        <p:txBody>
          <a:bodyPr>
            <a:spAutoFit/>
          </a:bodyPr>
          <a:lstStyle/>
          <a:p>
            <a:pPr algn="l" rtl="0" fontAlgn="base">
              <a:spcBef>
                <a:spcPct val="0"/>
              </a:spcBef>
              <a:spcAft>
                <a:spcPct val="0"/>
              </a:spcAft>
              <a:defRPr/>
            </a:pPr>
            <a:r>
              <a:rPr lang="en-US" sz="2000" dirty="0">
                <a:solidFill>
                  <a:srgbClr val="002060"/>
                </a:solidFill>
              </a:rPr>
              <a:t>IL12/STAT4</a:t>
            </a:r>
          </a:p>
        </p:txBody>
      </p:sp>
      <p:sp>
        <p:nvSpPr>
          <p:cNvPr id="66" name="ZoneTexte 65"/>
          <p:cNvSpPr txBox="1"/>
          <p:nvPr/>
        </p:nvSpPr>
        <p:spPr>
          <a:xfrm rot="1452433">
            <a:off x="1711356" y="4178674"/>
            <a:ext cx="1357384" cy="400050"/>
          </a:xfrm>
          <a:prstGeom prst="rect">
            <a:avLst/>
          </a:prstGeom>
          <a:noFill/>
        </p:spPr>
        <p:txBody>
          <a:bodyPr wrap="square">
            <a:spAutoFit/>
          </a:bodyPr>
          <a:lstStyle/>
          <a:p>
            <a:pPr algn="l" rtl="0" fontAlgn="base">
              <a:spcBef>
                <a:spcPct val="0"/>
              </a:spcBef>
              <a:spcAft>
                <a:spcPct val="0"/>
              </a:spcAft>
              <a:defRPr/>
            </a:pPr>
            <a:r>
              <a:rPr lang="en-US" sz="2000" dirty="0">
                <a:solidFill>
                  <a:srgbClr val="002060"/>
                </a:solidFill>
              </a:rPr>
              <a:t>IL4/STAT6</a:t>
            </a:r>
          </a:p>
        </p:txBody>
      </p:sp>
      <p:cxnSp>
        <p:nvCxnSpPr>
          <p:cNvPr id="67" name="Connecteur droit avec flèche 66"/>
          <p:cNvCxnSpPr/>
          <p:nvPr/>
        </p:nvCxnSpPr>
        <p:spPr>
          <a:xfrm>
            <a:off x="4286250" y="2333625"/>
            <a:ext cx="828675" cy="1588"/>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9" name="ZoneTexte 68"/>
          <p:cNvSpPr txBox="1"/>
          <p:nvPr/>
        </p:nvSpPr>
        <p:spPr>
          <a:xfrm>
            <a:off x="5072063" y="2119313"/>
            <a:ext cx="1000125" cy="400050"/>
          </a:xfrm>
          <a:prstGeom prst="rect">
            <a:avLst/>
          </a:prstGeom>
          <a:noFill/>
        </p:spPr>
        <p:txBody>
          <a:bodyPr>
            <a:spAutoFit/>
          </a:bodyPr>
          <a:lstStyle/>
          <a:p>
            <a:pPr algn="l" rtl="0" fontAlgn="base">
              <a:spcBef>
                <a:spcPct val="0"/>
              </a:spcBef>
              <a:spcAft>
                <a:spcPct val="0"/>
              </a:spcAft>
              <a:defRPr/>
            </a:pPr>
            <a:r>
              <a:rPr lang="en-US" sz="2000" dirty="0" err="1">
                <a:solidFill>
                  <a:srgbClr val="002060"/>
                </a:solidFill>
              </a:rPr>
              <a:t>IFN</a:t>
            </a:r>
            <a:r>
              <a:rPr lang="en-US" sz="2000" dirty="0" err="1">
                <a:solidFill>
                  <a:srgbClr val="002060"/>
                </a:solidFill>
                <a:cs typeface="Arial"/>
              </a:rPr>
              <a:t>γ</a:t>
            </a:r>
            <a:endParaRPr lang="en-US" sz="2000" dirty="0">
              <a:solidFill>
                <a:srgbClr val="002060"/>
              </a:solidFill>
            </a:endParaRPr>
          </a:p>
        </p:txBody>
      </p:sp>
      <p:cxnSp>
        <p:nvCxnSpPr>
          <p:cNvPr id="70" name="Connecteur droit avec flèche 69"/>
          <p:cNvCxnSpPr/>
          <p:nvPr/>
        </p:nvCxnSpPr>
        <p:spPr>
          <a:xfrm>
            <a:off x="4286250" y="5178425"/>
            <a:ext cx="828675" cy="1588"/>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1" name="ZoneTexte 70"/>
          <p:cNvSpPr txBox="1"/>
          <p:nvPr/>
        </p:nvSpPr>
        <p:spPr>
          <a:xfrm>
            <a:off x="5072063" y="4964113"/>
            <a:ext cx="1571625" cy="400050"/>
          </a:xfrm>
          <a:prstGeom prst="rect">
            <a:avLst/>
          </a:prstGeom>
          <a:noFill/>
        </p:spPr>
        <p:txBody>
          <a:bodyPr>
            <a:spAutoFit/>
          </a:bodyPr>
          <a:lstStyle/>
          <a:p>
            <a:pPr algn="l" rtl="0" fontAlgn="base">
              <a:spcBef>
                <a:spcPct val="0"/>
              </a:spcBef>
              <a:spcAft>
                <a:spcPct val="0"/>
              </a:spcAft>
              <a:defRPr/>
            </a:pPr>
            <a:r>
              <a:rPr lang="en-US" sz="2000" dirty="0">
                <a:solidFill>
                  <a:srgbClr val="002060"/>
                </a:solidFill>
              </a:rPr>
              <a:t>IL4, IL10</a:t>
            </a:r>
          </a:p>
        </p:txBody>
      </p:sp>
      <p:grpSp>
        <p:nvGrpSpPr>
          <p:cNvPr id="24591" name="Group 26"/>
          <p:cNvGrpSpPr>
            <a:grpSpLocks/>
          </p:cNvGrpSpPr>
          <p:nvPr/>
        </p:nvGrpSpPr>
        <p:grpSpPr bwMode="auto">
          <a:xfrm>
            <a:off x="5929313" y="3190875"/>
            <a:ext cx="1081087" cy="1095375"/>
            <a:chOff x="770" y="1056"/>
            <a:chExt cx="1036" cy="1029"/>
          </a:xfrm>
        </p:grpSpPr>
        <p:sp>
          <p:nvSpPr>
            <p:cNvPr id="68" name="Freeform 13"/>
            <p:cNvSpPr>
              <a:spLocks/>
            </p:cNvSpPr>
            <p:nvPr/>
          </p:nvSpPr>
          <p:spPr bwMode="auto">
            <a:xfrm>
              <a:off x="770" y="1059"/>
              <a:ext cx="1036" cy="1026"/>
            </a:xfrm>
            <a:custGeom>
              <a:avLst/>
              <a:gdLst/>
              <a:ahLst/>
              <a:cxnLst>
                <a:cxn ang="0">
                  <a:pos x="152" y="0"/>
                </a:cxn>
                <a:cxn ang="0">
                  <a:pos x="102" y="9"/>
                </a:cxn>
                <a:cxn ang="0">
                  <a:pos x="56" y="57"/>
                </a:cxn>
                <a:cxn ang="0">
                  <a:pos x="17" y="106"/>
                </a:cxn>
                <a:cxn ang="0">
                  <a:pos x="2" y="186"/>
                </a:cxn>
                <a:cxn ang="0">
                  <a:pos x="41" y="289"/>
                </a:cxn>
                <a:cxn ang="0">
                  <a:pos x="140" y="366"/>
                </a:cxn>
                <a:cxn ang="0">
                  <a:pos x="268" y="371"/>
                </a:cxn>
                <a:cxn ang="0">
                  <a:pos x="362" y="288"/>
                </a:cxn>
                <a:cxn ang="0">
                  <a:pos x="410" y="140"/>
                </a:cxn>
                <a:cxn ang="0">
                  <a:pos x="345" y="40"/>
                </a:cxn>
                <a:cxn ang="0">
                  <a:pos x="150" y="0"/>
                </a:cxn>
                <a:cxn ang="0">
                  <a:pos x="152" y="0"/>
                </a:cxn>
              </a:cxnLst>
              <a:rect l="0" t="0" r="r" b="b"/>
              <a:pathLst>
                <a:path w="414" h="385">
                  <a:moveTo>
                    <a:pt x="152" y="0"/>
                  </a:moveTo>
                  <a:cubicBezTo>
                    <a:pt x="134" y="0"/>
                    <a:pt x="118" y="2"/>
                    <a:pt x="102" y="9"/>
                  </a:cubicBezTo>
                  <a:cubicBezTo>
                    <a:pt x="78" y="20"/>
                    <a:pt x="71" y="38"/>
                    <a:pt x="56" y="57"/>
                  </a:cubicBezTo>
                  <a:cubicBezTo>
                    <a:pt x="43" y="73"/>
                    <a:pt x="26" y="86"/>
                    <a:pt x="17" y="106"/>
                  </a:cubicBezTo>
                  <a:cubicBezTo>
                    <a:pt x="6" y="130"/>
                    <a:pt x="3" y="160"/>
                    <a:pt x="2" y="186"/>
                  </a:cubicBezTo>
                  <a:cubicBezTo>
                    <a:pt x="0" y="229"/>
                    <a:pt x="10" y="259"/>
                    <a:pt x="41" y="289"/>
                  </a:cubicBezTo>
                  <a:cubicBezTo>
                    <a:pt x="70" y="318"/>
                    <a:pt x="101" y="350"/>
                    <a:pt x="140" y="366"/>
                  </a:cubicBezTo>
                  <a:cubicBezTo>
                    <a:pt x="179" y="382"/>
                    <a:pt x="228" y="385"/>
                    <a:pt x="268" y="371"/>
                  </a:cubicBezTo>
                  <a:cubicBezTo>
                    <a:pt x="317" y="353"/>
                    <a:pt x="336" y="335"/>
                    <a:pt x="362" y="288"/>
                  </a:cubicBezTo>
                  <a:cubicBezTo>
                    <a:pt x="385" y="247"/>
                    <a:pt x="414" y="188"/>
                    <a:pt x="410" y="140"/>
                  </a:cubicBezTo>
                  <a:cubicBezTo>
                    <a:pt x="407" y="107"/>
                    <a:pt x="376" y="54"/>
                    <a:pt x="345" y="40"/>
                  </a:cubicBezTo>
                  <a:cubicBezTo>
                    <a:pt x="274" y="9"/>
                    <a:pt x="223" y="0"/>
                    <a:pt x="150" y="0"/>
                  </a:cubicBezTo>
                  <a:lnTo>
                    <a:pt x="152" y="0"/>
                  </a:lnTo>
                  <a:close/>
                </a:path>
              </a:pathLst>
            </a:custGeom>
            <a:solidFill>
              <a:srgbClr val="ABD4EB"/>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72" name="Freeform 14"/>
            <p:cNvSpPr>
              <a:spLocks/>
            </p:cNvSpPr>
            <p:nvPr/>
          </p:nvSpPr>
          <p:spPr bwMode="auto">
            <a:xfrm>
              <a:off x="864" y="1117"/>
              <a:ext cx="869" cy="823"/>
            </a:xfrm>
            <a:custGeom>
              <a:avLst/>
              <a:gdLst/>
              <a:ahLst/>
              <a:cxnLst>
                <a:cxn ang="0">
                  <a:pos x="74" y="28"/>
                </a:cxn>
                <a:cxn ang="0">
                  <a:pos x="2" y="160"/>
                </a:cxn>
                <a:cxn ang="0">
                  <a:pos x="37" y="231"/>
                </a:cxn>
                <a:cxn ang="0">
                  <a:pos x="77" y="281"/>
                </a:cxn>
                <a:cxn ang="0">
                  <a:pos x="185" y="292"/>
                </a:cxn>
                <a:cxn ang="0">
                  <a:pos x="222" y="272"/>
                </a:cxn>
                <a:cxn ang="0">
                  <a:pos x="265" y="252"/>
                </a:cxn>
                <a:cxn ang="0">
                  <a:pos x="278" y="45"/>
                </a:cxn>
                <a:cxn ang="0">
                  <a:pos x="148" y="2"/>
                </a:cxn>
                <a:cxn ang="0">
                  <a:pos x="74" y="28"/>
                </a:cxn>
                <a:cxn ang="0">
                  <a:pos x="74" y="28"/>
                </a:cxn>
              </a:cxnLst>
              <a:rect l="0" t="0" r="r" b="b"/>
              <a:pathLst>
                <a:path w="347" h="309">
                  <a:moveTo>
                    <a:pt x="74" y="28"/>
                  </a:moveTo>
                  <a:cubicBezTo>
                    <a:pt x="32" y="58"/>
                    <a:pt x="0" y="107"/>
                    <a:pt x="2" y="160"/>
                  </a:cubicBezTo>
                  <a:cubicBezTo>
                    <a:pt x="2" y="188"/>
                    <a:pt x="19" y="210"/>
                    <a:pt x="37" y="231"/>
                  </a:cubicBezTo>
                  <a:cubicBezTo>
                    <a:pt x="50" y="247"/>
                    <a:pt x="61" y="267"/>
                    <a:pt x="77" y="281"/>
                  </a:cubicBezTo>
                  <a:cubicBezTo>
                    <a:pt x="107" y="308"/>
                    <a:pt x="151" y="309"/>
                    <a:pt x="185" y="292"/>
                  </a:cubicBezTo>
                  <a:cubicBezTo>
                    <a:pt x="198" y="285"/>
                    <a:pt x="209" y="277"/>
                    <a:pt x="222" y="272"/>
                  </a:cubicBezTo>
                  <a:cubicBezTo>
                    <a:pt x="240" y="266"/>
                    <a:pt x="253" y="268"/>
                    <a:pt x="265" y="252"/>
                  </a:cubicBezTo>
                  <a:cubicBezTo>
                    <a:pt x="308" y="196"/>
                    <a:pt x="347" y="95"/>
                    <a:pt x="278" y="45"/>
                  </a:cubicBezTo>
                  <a:cubicBezTo>
                    <a:pt x="240" y="18"/>
                    <a:pt x="195" y="6"/>
                    <a:pt x="148" y="2"/>
                  </a:cubicBezTo>
                  <a:cubicBezTo>
                    <a:pt x="127" y="0"/>
                    <a:pt x="95" y="14"/>
                    <a:pt x="74" y="28"/>
                  </a:cubicBezTo>
                  <a:cubicBezTo>
                    <a:pt x="73" y="29"/>
                    <a:pt x="74" y="28"/>
                    <a:pt x="74" y="28"/>
                  </a:cubicBezTo>
                  <a:close/>
                </a:path>
              </a:pathLst>
            </a:custGeom>
            <a:solidFill>
              <a:srgbClr val="CCA6BD"/>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74" name="Freeform 15"/>
            <p:cNvSpPr>
              <a:spLocks/>
            </p:cNvSpPr>
            <p:nvPr/>
          </p:nvSpPr>
          <p:spPr bwMode="auto">
            <a:xfrm>
              <a:off x="794" y="1077"/>
              <a:ext cx="826" cy="943"/>
            </a:xfrm>
            <a:custGeom>
              <a:avLst/>
              <a:gdLst/>
              <a:ahLst/>
              <a:cxnLst>
                <a:cxn ang="0">
                  <a:pos x="55" y="285"/>
                </a:cxn>
                <a:cxn ang="0">
                  <a:pos x="18" y="186"/>
                </a:cxn>
                <a:cxn ang="0">
                  <a:pos x="33" y="109"/>
                </a:cxn>
                <a:cxn ang="0">
                  <a:pos x="69" y="62"/>
                </a:cxn>
                <a:cxn ang="0">
                  <a:pos x="112" y="16"/>
                </a:cxn>
                <a:cxn ang="0">
                  <a:pos x="159" y="8"/>
                </a:cxn>
                <a:cxn ang="0">
                  <a:pos x="158" y="8"/>
                </a:cxn>
                <a:cxn ang="0">
                  <a:pos x="330" y="41"/>
                </a:cxn>
                <a:cxn ang="0">
                  <a:pos x="325" y="38"/>
                </a:cxn>
                <a:cxn ang="0">
                  <a:pos x="141" y="0"/>
                </a:cxn>
                <a:cxn ang="0">
                  <a:pos x="143" y="0"/>
                </a:cxn>
                <a:cxn ang="0">
                  <a:pos x="96" y="9"/>
                </a:cxn>
                <a:cxn ang="0">
                  <a:pos x="53" y="55"/>
                </a:cxn>
                <a:cxn ang="0">
                  <a:pos x="16" y="102"/>
                </a:cxn>
                <a:cxn ang="0">
                  <a:pos x="2" y="179"/>
                </a:cxn>
                <a:cxn ang="0">
                  <a:pos x="39" y="278"/>
                </a:cxn>
                <a:cxn ang="0">
                  <a:pos x="132" y="351"/>
                </a:cxn>
                <a:cxn ang="0">
                  <a:pos x="135" y="353"/>
                </a:cxn>
                <a:cxn ang="0">
                  <a:pos x="55" y="285"/>
                </a:cxn>
              </a:cxnLst>
              <a:rect l="0" t="0" r="r" b="b"/>
              <a:pathLst>
                <a:path w="330" h="353">
                  <a:moveTo>
                    <a:pt x="55" y="285"/>
                  </a:moveTo>
                  <a:cubicBezTo>
                    <a:pt x="25" y="256"/>
                    <a:pt x="16" y="228"/>
                    <a:pt x="18" y="186"/>
                  </a:cubicBezTo>
                  <a:cubicBezTo>
                    <a:pt x="19" y="161"/>
                    <a:pt x="22" y="133"/>
                    <a:pt x="33" y="109"/>
                  </a:cubicBezTo>
                  <a:cubicBezTo>
                    <a:pt x="41" y="90"/>
                    <a:pt x="56" y="78"/>
                    <a:pt x="69" y="62"/>
                  </a:cubicBezTo>
                  <a:cubicBezTo>
                    <a:pt x="83" y="44"/>
                    <a:pt x="90" y="26"/>
                    <a:pt x="112" y="16"/>
                  </a:cubicBezTo>
                  <a:cubicBezTo>
                    <a:pt x="127" y="10"/>
                    <a:pt x="143" y="7"/>
                    <a:pt x="159" y="8"/>
                  </a:cubicBezTo>
                  <a:cubicBezTo>
                    <a:pt x="158" y="8"/>
                    <a:pt x="158" y="8"/>
                    <a:pt x="158" y="8"/>
                  </a:cubicBezTo>
                  <a:cubicBezTo>
                    <a:pt x="222" y="8"/>
                    <a:pt x="269" y="15"/>
                    <a:pt x="330" y="41"/>
                  </a:cubicBezTo>
                  <a:cubicBezTo>
                    <a:pt x="328" y="40"/>
                    <a:pt x="327" y="39"/>
                    <a:pt x="325" y="38"/>
                  </a:cubicBezTo>
                  <a:cubicBezTo>
                    <a:pt x="258" y="9"/>
                    <a:pt x="210" y="0"/>
                    <a:pt x="141" y="0"/>
                  </a:cubicBezTo>
                  <a:cubicBezTo>
                    <a:pt x="143" y="0"/>
                    <a:pt x="143" y="0"/>
                    <a:pt x="143" y="0"/>
                  </a:cubicBezTo>
                  <a:cubicBezTo>
                    <a:pt x="127" y="0"/>
                    <a:pt x="111" y="2"/>
                    <a:pt x="96" y="9"/>
                  </a:cubicBezTo>
                  <a:cubicBezTo>
                    <a:pt x="74" y="19"/>
                    <a:pt x="67" y="36"/>
                    <a:pt x="53" y="55"/>
                  </a:cubicBezTo>
                  <a:cubicBezTo>
                    <a:pt x="40" y="71"/>
                    <a:pt x="25" y="82"/>
                    <a:pt x="16" y="102"/>
                  </a:cubicBezTo>
                  <a:cubicBezTo>
                    <a:pt x="6" y="125"/>
                    <a:pt x="3" y="153"/>
                    <a:pt x="2" y="179"/>
                  </a:cubicBezTo>
                  <a:cubicBezTo>
                    <a:pt x="0" y="220"/>
                    <a:pt x="9" y="249"/>
                    <a:pt x="39" y="278"/>
                  </a:cubicBezTo>
                  <a:cubicBezTo>
                    <a:pt x="66" y="305"/>
                    <a:pt x="96" y="336"/>
                    <a:pt x="132" y="351"/>
                  </a:cubicBezTo>
                  <a:cubicBezTo>
                    <a:pt x="133" y="352"/>
                    <a:pt x="134" y="352"/>
                    <a:pt x="135" y="353"/>
                  </a:cubicBezTo>
                  <a:cubicBezTo>
                    <a:pt x="105" y="336"/>
                    <a:pt x="79" y="309"/>
                    <a:pt x="55" y="285"/>
                  </a:cubicBezTo>
                </a:path>
              </a:pathLst>
            </a:custGeom>
            <a:solidFill>
              <a:srgbClr val="EAF1F9"/>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75" name="Freeform 16"/>
            <p:cNvSpPr>
              <a:spLocks/>
            </p:cNvSpPr>
            <p:nvPr/>
          </p:nvSpPr>
          <p:spPr bwMode="auto">
            <a:xfrm>
              <a:off x="978" y="1205"/>
              <a:ext cx="803" cy="852"/>
            </a:xfrm>
            <a:custGeom>
              <a:avLst/>
              <a:gdLst/>
              <a:ahLst/>
              <a:cxnLst>
                <a:cxn ang="0">
                  <a:pos x="317" y="89"/>
                </a:cxn>
                <a:cxn ang="0">
                  <a:pos x="264" y="0"/>
                </a:cxn>
                <a:cxn ang="0">
                  <a:pos x="301" y="76"/>
                </a:cxn>
                <a:cxn ang="0">
                  <a:pos x="256" y="214"/>
                </a:cxn>
                <a:cxn ang="0">
                  <a:pos x="167" y="292"/>
                </a:cxn>
                <a:cxn ang="0">
                  <a:pos x="47" y="288"/>
                </a:cxn>
                <a:cxn ang="0">
                  <a:pos x="0" y="258"/>
                </a:cxn>
                <a:cxn ang="0">
                  <a:pos x="63" y="301"/>
                </a:cxn>
                <a:cxn ang="0">
                  <a:pos x="183" y="306"/>
                </a:cxn>
                <a:cxn ang="0">
                  <a:pos x="272" y="228"/>
                </a:cxn>
                <a:cxn ang="0">
                  <a:pos x="317" y="89"/>
                </a:cxn>
              </a:cxnLst>
              <a:rect l="0" t="0" r="r" b="b"/>
              <a:pathLst>
                <a:path w="321" h="319">
                  <a:moveTo>
                    <a:pt x="317" y="89"/>
                  </a:moveTo>
                  <a:cubicBezTo>
                    <a:pt x="314" y="61"/>
                    <a:pt x="291" y="18"/>
                    <a:pt x="264" y="0"/>
                  </a:cubicBezTo>
                  <a:cubicBezTo>
                    <a:pt x="284" y="21"/>
                    <a:pt x="299" y="53"/>
                    <a:pt x="301" y="76"/>
                  </a:cubicBezTo>
                  <a:cubicBezTo>
                    <a:pt x="305" y="121"/>
                    <a:pt x="278" y="176"/>
                    <a:pt x="256" y="214"/>
                  </a:cubicBezTo>
                  <a:cubicBezTo>
                    <a:pt x="232" y="258"/>
                    <a:pt x="213" y="276"/>
                    <a:pt x="167" y="292"/>
                  </a:cubicBezTo>
                  <a:cubicBezTo>
                    <a:pt x="130" y="306"/>
                    <a:pt x="84" y="303"/>
                    <a:pt x="47" y="288"/>
                  </a:cubicBezTo>
                  <a:cubicBezTo>
                    <a:pt x="30" y="281"/>
                    <a:pt x="14" y="270"/>
                    <a:pt x="0" y="258"/>
                  </a:cubicBezTo>
                  <a:cubicBezTo>
                    <a:pt x="19" y="275"/>
                    <a:pt x="39" y="292"/>
                    <a:pt x="63" y="301"/>
                  </a:cubicBezTo>
                  <a:cubicBezTo>
                    <a:pt x="100" y="317"/>
                    <a:pt x="145" y="319"/>
                    <a:pt x="183" y="306"/>
                  </a:cubicBezTo>
                  <a:cubicBezTo>
                    <a:pt x="229" y="289"/>
                    <a:pt x="247" y="272"/>
                    <a:pt x="272" y="228"/>
                  </a:cubicBezTo>
                  <a:cubicBezTo>
                    <a:pt x="293" y="190"/>
                    <a:pt x="321" y="134"/>
                    <a:pt x="317" y="89"/>
                  </a:cubicBezTo>
                </a:path>
              </a:pathLst>
            </a:custGeom>
            <a:solidFill>
              <a:srgbClr val="8ABDE2"/>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76" name="Freeform 17"/>
            <p:cNvSpPr>
              <a:spLocks/>
            </p:cNvSpPr>
            <p:nvPr/>
          </p:nvSpPr>
          <p:spPr bwMode="auto">
            <a:xfrm>
              <a:off x="956" y="1216"/>
              <a:ext cx="680" cy="692"/>
            </a:xfrm>
            <a:custGeom>
              <a:avLst/>
              <a:gdLst/>
              <a:ahLst/>
              <a:cxnLst>
                <a:cxn ang="0">
                  <a:pos x="0" y="172"/>
                </a:cxn>
                <a:cxn ang="0">
                  <a:pos x="91" y="258"/>
                </a:cxn>
                <a:cxn ang="0">
                  <a:pos x="155" y="237"/>
                </a:cxn>
                <a:cxn ang="0">
                  <a:pos x="203" y="220"/>
                </a:cxn>
                <a:cxn ang="0">
                  <a:pos x="265" y="112"/>
                </a:cxn>
                <a:cxn ang="0">
                  <a:pos x="224" y="8"/>
                </a:cxn>
                <a:cxn ang="0">
                  <a:pos x="216" y="1"/>
                </a:cxn>
                <a:cxn ang="0">
                  <a:pos x="230" y="116"/>
                </a:cxn>
                <a:cxn ang="0">
                  <a:pos x="201" y="161"/>
                </a:cxn>
                <a:cxn ang="0">
                  <a:pos x="158" y="185"/>
                </a:cxn>
                <a:cxn ang="0">
                  <a:pos x="70" y="206"/>
                </a:cxn>
                <a:cxn ang="0">
                  <a:pos x="4" y="172"/>
                </a:cxn>
              </a:cxnLst>
              <a:rect l="0" t="0" r="r" b="b"/>
              <a:pathLst>
                <a:path w="272" h="259">
                  <a:moveTo>
                    <a:pt x="0" y="172"/>
                  </a:moveTo>
                  <a:cubicBezTo>
                    <a:pt x="31" y="199"/>
                    <a:pt x="42" y="254"/>
                    <a:pt x="91" y="258"/>
                  </a:cubicBezTo>
                  <a:cubicBezTo>
                    <a:pt x="113" y="259"/>
                    <a:pt x="136" y="247"/>
                    <a:pt x="155" y="237"/>
                  </a:cubicBezTo>
                  <a:cubicBezTo>
                    <a:pt x="170" y="230"/>
                    <a:pt x="188" y="228"/>
                    <a:pt x="203" y="220"/>
                  </a:cubicBezTo>
                  <a:cubicBezTo>
                    <a:pt x="234" y="202"/>
                    <a:pt x="259" y="146"/>
                    <a:pt x="265" y="112"/>
                  </a:cubicBezTo>
                  <a:cubicBezTo>
                    <a:pt x="272" y="75"/>
                    <a:pt x="256" y="28"/>
                    <a:pt x="224" y="8"/>
                  </a:cubicBezTo>
                  <a:cubicBezTo>
                    <a:pt x="221" y="7"/>
                    <a:pt x="216" y="0"/>
                    <a:pt x="216" y="1"/>
                  </a:cubicBezTo>
                  <a:cubicBezTo>
                    <a:pt x="240" y="41"/>
                    <a:pt x="248" y="71"/>
                    <a:pt x="230" y="116"/>
                  </a:cubicBezTo>
                  <a:cubicBezTo>
                    <a:pt x="223" y="133"/>
                    <a:pt x="216" y="150"/>
                    <a:pt x="201" y="161"/>
                  </a:cubicBezTo>
                  <a:cubicBezTo>
                    <a:pt x="188" y="170"/>
                    <a:pt x="171" y="173"/>
                    <a:pt x="158" y="185"/>
                  </a:cubicBezTo>
                  <a:cubicBezTo>
                    <a:pt x="123" y="214"/>
                    <a:pt x="113" y="236"/>
                    <a:pt x="70" y="206"/>
                  </a:cubicBezTo>
                  <a:cubicBezTo>
                    <a:pt x="52" y="194"/>
                    <a:pt x="15" y="190"/>
                    <a:pt x="4" y="172"/>
                  </a:cubicBezTo>
                </a:path>
              </a:pathLst>
            </a:custGeom>
            <a:solidFill>
              <a:srgbClr val="BA94AA"/>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77" name="Freeform 18"/>
            <p:cNvSpPr>
              <a:spLocks/>
            </p:cNvSpPr>
            <p:nvPr/>
          </p:nvSpPr>
          <p:spPr bwMode="auto">
            <a:xfrm>
              <a:off x="863" y="1148"/>
              <a:ext cx="496" cy="434"/>
            </a:xfrm>
            <a:custGeom>
              <a:avLst/>
              <a:gdLst/>
              <a:ahLst/>
              <a:cxnLst>
                <a:cxn ang="0">
                  <a:pos x="188" y="9"/>
                </a:cxn>
                <a:cxn ang="0">
                  <a:pos x="64" y="51"/>
                </a:cxn>
                <a:cxn ang="0">
                  <a:pos x="24" y="163"/>
                </a:cxn>
                <a:cxn ang="0">
                  <a:pos x="98" y="49"/>
                </a:cxn>
                <a:cxn ang="0">
                  <a:pos x="198" y="11"/>
                </a:cxn>
              </a:cxnLst>
              <a:rect l="0" t="0" r="r" b="b"/>
              <a:pathLst>
                <a:path w="198" h="163">
                  <a:moveTo>
                    <a:pt x="188" y="9"/>
                  </a:moveTo>
                  <a:cubicBezTo>
                    <a:pt x="140" y="0"/>
                    <a:pt x="99" y="15"/>
                    <a:pt x="64" y="51"/>
                  </a:cubicBezTo>
                  <a:cubicBezTo>
                    <a:pt x="39" y="76"/>
                    <a:pt x="0" y="127"/>
                    <a:pt x="24" y="163"/>
                  </a:cubicBezTo>
                  <a:cubicBezTo>
                    <a:pt x="3" y="116"/>
                    <a:pt x="68" y="75"/>
                    <a:pt x="98" y="49"/>
                  </a:cubicBezTo>
                  <a:cubicBezTo>
                    <a:pt x="120" y="30"/>
                    <a:pt x="168" y="1"/>
                    <a:pt x="198" y="11"/>
                  </a:cubicBezTo>
                </a:path>
              </a:pathLst>
            </a:custGeom>
            <a:solidFill>
              <a:srgbClr val="E3D5DE"/>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78" name="Freeform 19"/>
            <p:cNvSpPr>
              <a:spLocks/>
            </p:cNvSpPr>
            <p:nvPr/>
          </p:nvSpPr>
          <p:spPr bwMode="auto">
            <a:xfrm>
              <a:off x="1153" y="1448"/>
              <a:ext cx="475" cy="464"/>
            </a:xfrm>
            <a:custGeom>
              <a:avLst/>
              <a:gdLst/>
              <a:ahLst/>
              <a:cxnLst>
                <a:cxn ang="0">
                  <a:pos x="0" y="168"/>
                </a:cxn>
                <a:cxn ang="0">
                  <a:pos x="68" y="151"/>
                </a:cxn>
                <a:cxn ang="0">
                  <a:pos x="148" y="114"/>
                </a:cxn>
                <a:cxn ang="0">
                  <a:pos x="187" y="0"/>
                </a:cxn>
                <a:cxn ang="0">
                  <a:pos x="142" y="100"/>
                </a:cxn>
                <a:cxn ang="0">
                  <a:pos x="85" y="129"/>
                </a:cxn>
                <a:cxn ang="0">
                  <a:pos x="0" y="168"/>
                </a:cxn>
              </a:cxnLst>
              <a:rect l="0" t="0" r="r" b="b"/>
              <a:pathLst>
                <a:path w="190" h="174">
                  <a:moveTo>
                    <a:pt x="0" y="168"/>
                  </a:moveTo>
                  <a:cubicBezTo>
                    <a:pt x="29" y="174"/>
                    <a:pt x="40" y="162"/>
                    <a:pt x="68" y="151"/>
                  </a:cubicBezTo>
                  <a:cubicBezTo>
                    <a:pt x="96" y="140"/>
                    <a:pt x="124" y="140"/>
                    <a:pt x="148" y="114"/>
                  </a:cubicBezTo>
                  <a:cubicBezTo>
                    <a:pt x="172" y="88"/>
                    <a:pt x="190" y="37"/>
                    <a:pt x="187" y="0"/>
                  </a:cubicBezTo>
                  <a:cubicBezTo>
                    <a:pt x="187" y="24"/>
                    <a:pt x="164" y="85"/>
                    <a:pt x="142" y="100"/>
                  </a:cubicBezTo>
                  <a:cubicBezTo>
                    <a:pt x="120" y="114"/>
                    <a:pt x="107" y="120"/>
                    <a:pt x="85" y="129"/>
                  </a:cubicBezTo>
                  <a:cubicBezTo>
                    <a:pt x="63" y="138"/>
                    <a:pt x="18" y="174"/>
                    <a:pt x="0" y="168"/>
                  </a:cubicBezTo>
                </a:path>
              </a:pathLst>
            </a:custGeom>
            <a:solidFill>
              <a:srgbClr val="AC7D98"/>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79" name="Freeform 20"/>
            <p:cNvSpPr>
              <a:spLocks/>
            </p:cNvSpPr>
            <p:nvPr/>
          </p:nvSpPr>
          <p:spPr bwMode="auto">
            <a:xfrm>
              <a:off x="1208" y="1444"/>
              <a:ext cx="578" cy="634"/>
            </a:xfrm>
            <a:custGeom>
              <a:avLst/>
              <a:gdLst/>
              <a:ahLst/>
              <a:cxnLst>
                <a:cxn ang="0">
                  <a:pos x="225" y="0"/>
                </a:cxn>
                <a:cxn ang="0">
                  <a:pos x="102" y="212"/>
                </a:cxn>
                <a:cxn ang="0">
                  <a:pos x="0" y="223"/>
                </a:cxn>
                <a:cxn ang="0">
                  <a:pos x="116" y="193"/>
                </a:cxn>
                <a:cxn ang="0">
                  <a:pos x="225" y="0"/>
                </a:cxn>
              </a:cxnLst>
              <a:rect l="0" t="0" r="r" b="b"/>
              <a:pathLst>
                <a:path w="231" h="238">
                  <a:moveTo>
                    <a:pt x="225" y="0"/>
                  </a:moveTo>
                  <a:cubicBezTo>
                    <a:pt x="231" y="26"/>
                    <a:pt x="181" y="185"/>
                    <a:pt x="102" y="212"/>
                  </a:cubicBezTo>
                  <a:cubicBezTo>
                    <a:pt x="23" y="238"/>
                    <a:pt x="0" y="223"/>
                    <a:pt x="0" y="223"/>
                  </a:cubicBezTo>
                  <a:cubicBezTo>
                    <a:pt x="33" y="226"/>
                    <a:pt x="87" y="212"/>
                    <a:pt x="116" y="193"/>
                  </a:cubicBezTo>
                  <a:cubicBezTo>
                    <a:pt x="146" y="175"/>
                    <a:pt x="204" y="93"/>
                    <a:pt x="225" y="0"/>
                  </a:cubicBezTo>
                </a:path>
              </a:pathLst>
            </a:custGeom>
            <a:solidFill>
              <a:srgbClr val="65ADDB"/>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80" name="Freeform 21"/>
            <p:cNvSpPr>
              <a:spLocks/>
            </p:cNvSpPr>
            <p:nvPr/>
          </p:nvSpPr>
          <p:spPr bwMode="auto">
            <a:xfrm>
              <a:off x="864" y="1117"/>
              <a:ext cx="869" cy="823"/>
            </a:xfrm>
            <a:custGeom>
              <a:avLst/>
              <a:gdLst/>
              <a:ahLst/>
              <a:cxnLst>
                <a:cxn ang="0">
                  <a:pos x="74" y="28"/>
                </a:cxn>
                <a:cxn ang="0">
                  <a:pos x="2" y="160"/>
                </a:cxn>
                <a:cxn ang="0">
                  <a:pos x="37" y="231"/>
                </a:cxn>
                <a:cxn ang="0">
                  <a:pos x="77" y="281"/>
                </a:cxn>
                <a:cxn ang="0">
                  <a:pos x="185" y="292"/>
                </a:cxn>
                <a:cxn ang="0">
                  <a:pos x="222" y="272"/>
                </a:cxn>
                <a:cxn ang="0">
                  <a:pos x="265" y="252"/>
                </a:cxn>
                <a:cxn ang="0">
                  <a:pos x="278" y="45"/>
                </a:cxn>
                <a:cxn ang="0">
                  <a:pos x="148" y="2"/>
                </a:cxn>
                <a:cxn ang="0">
                  <a:pos x="74" y="28"/>
                </a:cxn>
                <a:cxn ang="0">
                  <a:pos x="74" y="28"/>
                </a:cxn>
              </a:cxnLst>
              <a:rect l="0" t="0" r="r" b="b"/>
              <a:pathLst>
                <a:path w="347" h="309">
                  <a:moveTo>
                    <a:pt x="74" y="28"/>
                  </a:moveTo>
                  <a:cubicBezTo>
                    <a:pt x="32" y="58"/>
                    <a:pt x="0" y="107"/>
                    <a:pt x="2" y="160"/>
                  </a:cubicBezTo>
                  <a:cubicBezTo>
                    <a:pt x="2" y="188"/>
                    <a:pt x="19" y="210"/>
                    <a:pt x="37" y="231"/>
                  </a:cubicBezTo>
                  <a:cubicBezTo>
                    <a:pt x="50" y="247"/>
                    <a:pt x="61" y="267"/>
                    <a:pt x="77" y="281"/>
                  </a:cubicBezTo>
                  <a:cubicBezTo>
                    <a:pt x="107" y="308"/>
                    <a:pt x="151" y="309"/>
                    <a:pt x="185" y="292"/>
                  </a:cubicBezTo>
                  <a:cubicBezTo>
                    <a:pt x="198" y="285"/>
                    <a:pt x="209" y="277"/>
                    <a:pt x="222" y="272"/>
                  </a:cubicBezTo>
                  <a:cubicBezTo>
                    <a:pt x="240" y="266"/>
                    <a:pt x="253" y="268"/>
                    <a:pt x="265" y="252"/>
                  </a:cubicBezTo>
                  <a:cubicBezTo>
                    <a:pt x="308" y="196"/>
                    <a:pt x="347" y="95"/>
                    <a:pt x="278" y="45"/>
                  </a:cubicBezTo>
                  <a:cubicBezTo>
                    <a:pt x="240" y="18"/>
                    <a:pt x="195" y="6"/>
                    <a:pt x="148" y="2"/>
                  </a:cubicBezTo>
                  <a:cubicBezTo>
                    <a:pt x="127" y="0"/>
                    <a:pt x="95" y="14"/>
                    <a:pt x="74" y="28"/>
                  </a:cubicBezTo>
                  <a:cubicBezTo>
                    <a:pt x="73" y="29"/>
                    <a:pt x="74" y="28"/>
                    <a:pt x="74" y="28"/>
                  </a:cubicBezTo>
                  <a:close/>
                </a:path>
              </a:pathLst>
            </a:custGeom>
            <a:noFill/>
            <a:ln w="7938" cap="rnd">
              <a:solidFill>
                <a:srgbClr val="585759"/>
              </a:solidFill>
              <a:prstDash val="solid"/>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81" name="Freeform 22"/>
            <p:cNvSpPr>
              <a:spLocks/>
            </p:cNvSpPr>
            <p:nvPr/>
          </p:nvSpPr>
          <p:spPr bwMode="auto">
            <a:xfrm>
              <a:off x="770" y="1056"/>
              <a:ext cx="1036" cy="1029"/>
            </a:xfrm>
            <a:custGeom>
              <a:avLst/>
              <a:gdLst/>
              <a:ahLst/>
              <a:cxnLst>
                <a:cxn ang="0">
                  <a:pos x="152" y="1"/>
                </a:cxn>
                <a:cxn ang="0">
                  <a:pos x="102" y="10"/>
                </a:cxn>
                <a:cxn ang="0">
                  <a:pos x="56" y="57"/>
                </a:cxn>
                <a:cxn ang="0">
                  <a:pos x="17" y="106"/>
                </a:cxn>
                <a:cxn ang="0">
                  <a:pos x="2" y="187"/>
                </a:cxn>
                <a:cxn ang="0">
                  <a:pos x="41" y="290"/>
                </a:cxn>
                <a:cxn ang="0">
                  <a:pos x="140" y="367"/>
                </a:cxn>
                <a:cxn ang="0">
                  <a:pos x="268" y="371"/>
                </a:cxn>
                <a:cxn ang="0">
                  <a:pos x="362" y="288"/>
                </a:cxn>
                <a:cxn ang="0">
                  <a:pos x="410" y="141"/>
                </a:cxn>
                <a:cxn ang="0">
                  <a:pos x="345" y="40"/>
                </a:cxn>
                <a:cxn ang="0">
                  <a:pos x="150" y="1"/>
                </a:cxn>
                <a:cxn ang="0">
                  <a:pos x="152" y="1"/>
                </a:cxn>
              </a:cxnLst>
              <a:rect l="0" t="0" r="r" b="b"/>
              <a:pathLst>
                <a:path w="414" h="386">
                  <a:moveTo>
                    <a:pt x="152" y="1"/>
                  </a:moveTo>
                  <a:cubicBezTo>
                    <a:pt x="134" y="0"/>
                    <a:pt x="118" y="3"/>
                    <a:pt x="102" y="10"/>
                  </a:cubicBezTo>
                  <a:cubicBezTo>
                    <a:pt x="78" y="20"/>
                    <a:pt x="71" y="38"/>
                    <a:pt x="56" y="57"/>
                  </a:cubicBezTo>
                  <a:cubicBezTo>
                    <a:pt x="42" y="74"/>
                    <a:pt x="26" y="86"/>
                    <a:pt x="17" y="106"/>
                  </a:cubicBezTo>
                  <a:cubicBezTo>
                    <a:pt x="6" y="131"/>
                    <a:pt x="3" y="160"/>
                    <a:pt x="2" y="187"/>
                  </a:cubicBezTo>
                  <a:cubicBezTo>
                    <a:pt x="0" y="230"/>
                    <a:pt x="10" y="260"/>
                    <a:pt x="41" y="290"/>
                  </a:cubicBezTo>
                  <a:cubicBezTo>
                    <a:pt x="70" y="318"/>
                    <a:pt x="101" y="351"/>
                    <a:pt x="140" y="367"/>
                  </a:cubicBezTo>
                  <a:cubicBezTo>
                    <a:pt x="179" y="383"/>
                    <a:pt x="228" y="386"/>
                    <a:pt x="268" y="371"/>
                  </a:cubicBezTo>
                  <a:cubicBezTo>
                    <a:pt x="317" y="354"/>
                    <a:pt x="336" y="335"/>
                    <a:pt x="362" y="288"/>
                  </a:cubicBezTo>
                  <a:cubicBezTo>
                    <a:pt x="385" y="248"/>
                    <a:pt x="414" y="189"/>
                    <a:pt x="410" y="141"/>
                  </a:cubicBezTo>
                  <a:cubicBezTo>
                    <a:pt x="407" y="107"/>
                    <a:pt x="376" y="54"/>
                    <a:pt x="345" y="40"/>
                  </a:cubicBezTo>
                  <a:cubicBezTo>
                    <a:pt x="274" y="9"/>
                    <a:pt x="223" y="1"/>
                    <a:pt x="150" y="1"/>
                  </a:cubicBezTo>
                  <a:lnTo>
                    <a:pt x="152" y="1"/>
                  </a:lnTo>
                  <a:close/>
                </a:path>
              </a:pathLst>
            </a:custGeom>
            <a:noFill/>
            <a:ln w="7938" cap="rnd">
              <a:solidFill>
                <a:srgbClr val="585759"/>
              </a:solidFill>
              <a:prstDash val="solid"/>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82" name="Oval 23"/>
            <p:cNvSpPr>
              <a:spLocks noChangeArrowheads="1"/>
            </p:cNvSpPr>
            <p:nvPr/>
          </p:nvSpPr>
          <p:spPr bwMode="auto">
            <a:xfrm>
              <a:off x="1003" y="1160"/>
              <a:ext cx="84" cy="88"/>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83" name="Oval 24"/>
            <p:cNvSpPr>
              <a:spLocks noChangeArrowheads="1"/>
            </p:cNvSpPr>
            <p:nvPr/>
          </p:nvSpPr>
          <p:spPr bwMode="auto">
            <a:xfrm>
              <a:off x="1086" y="1154"/>
              <a:ext cx="29" cy="33"/>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84" name="Oval 25"/>
            <p:cNvSpPr>
              <a:spLocks noChangeArrowheads="1"/>
            </p:cNvSpPr>
            <p:nvPr/>
          </p:nvSpPr>
          <p:spPr bwMode="auto">
            <a:xfrm>
              <a:off x="975" y="1222"/>
              <a:ext cx="29" cy="31"/>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grpSp>
      <p:sp>
        <p:nvSpPr>
          <p:cNvPr id="85" name="Text Box 1143"/>
          <p:cNvSpPr txBox="1">
            <a:spLocks noChangeArrowheads="1"/>
          </p:cNvSpPr>
          <p:nvPr/>
        </p:nvSpPr>
        <p:spPr bwMode="auto">
          <a:xfrm>
            <a:off x="6159500" y="3486150"/>
            <a:ext cx="841375" cy="830997"/>
          </a:xfrm>
          <a:prstGeom prst="rect">
            <a:avLst/>
          </a:prstGeom>
          <a:noFill/>
          <a:ln w="12700" cap="sq">
            <a:noFill/>
            <a:miter lim="800000"/>
            <a:headEnd type="none" w="sm" len="sm"/>
            <a:tailEnd type="none" w="sm" len="sm"/>
          </a:ln>
        </p:spPr>
        <p:txBody>
          <a:bodyPr lIns="91436" rIns="91436">
            <a:spAutoFit/>
          </a:bodyPr>
          <a:lstStyle/>
          <a:p>
            <a:pPr algn="l" defTabSz="812800" rtl="0" fontAlgn="base">
              <a:spcBef>
                <a:spcPct val="0"/>
              </a:spcBef>
              <a:spcAft>
                <a:spcPct val="0"/>
              </a:spcAft>
              <a:defRPr/>
            </a:pPr>
            <a:r>
              <a:rPr lang="en-US" sz="2400" b="1" dirty="0">
                <a:solidFill>
                  <a:srgbClr val="002060"/>
                </a:solidFill>
              </a:rPr>
              <a:t>Th17</a:t>
            </a:r>
          </a:p>
          <a:p>
            <a:pPr algn="l" defTabSz="812800" rtl="0" fontAlgn="base">
              <a:spcBef>
                <a:spcPct val="0"/>
              </a:spcBef>
              <a:spcAft>
                <a:spcPct val="0"/>
              </a:spcAft>
              <a:defRPr/>
            </a:pPr>
            <a:endParaRPr lang="en-US" sz="2400" b="1" dirty="0">
              <a:solidFill>
                <a:srgbClr val="FFFFFF"/>
              </a:solidFill>
            </a:endParaRPr>
          </a:p>
        </p:txBody>
      </p:sp>
      <p:cxnSp>
        <p:nvCxnSpPr>
          <p:cNvPr id="86" name="Connecteur droit avec flèche 85"/>
          <p:cNvCxnSpPr/>
          <p:nvPr/>
        </p:nvCxnSpPr>
        <p:spPr>
          <a:xfrm>
            <a:off x="1428750" y="3690938"/>
            <a:ext cx="4500563" cy="1587"/>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88" name="Rectangle 87"/>
          <p:cNvSpPr/>
          <p:nvPr/>
        </p:nvSpPr>
        <p:spPr>
          <a:xfrm>
            <a:off x="3429000" y="3321050"/>
            <a:ext cx="1500188" cy="400050"/>
          </a:xfrm>
          <a:prstGeom prst="rect">
            <a:avLst/>
          </a:prstGeom>
        </p:spPr>
        <p:txBody>
          <a:bodyPr>
            <a:spAutoFit/>
          </a:bodyPr>
          <a:lstStyle/>
          <a:p>
            <a:pPr algn="l" defTabSz="812800" rtl="0" fontAlgn="base">
              <a:spcBef>
                <a:spcPct val="0"/>
              </a:spcBef>
              <a:spcAft>
                <a:spcPct val="0"/>
              </a:spcAft>
              <a:defRPr/>
            </a:pPr>
            <a:r>
              <a:rPr lang="en-US" sz="2000" dirty="0">
                <a:solidFill>
                  <a:srgbClr val="002060"/>
                </a:solidFill>
              </a:rPr>
              <a:t>IL-6/TGF</a:t>
            </a:r>
            <a:r>
              <a:rPr lang="en-US" sz="2000" dirty="0">
                <a:solidFill>
                  <a:srgbClr val="002060"/>
                </a:solidFill>
                <a:sym typeface="Symbol" pitchFamily="18" charset="2"/>
              </a:rPr>
              <a:t></a:t>
            </a:r>
          </a:p>
        </p:txBody>
      </p:sp>
      <p:cxnSp>
        <p:nvCxnSpPr>
          <p:cNvPr id="93" name="Connecteur droit avec flèche 92"/>
          <p:cNvCxnSpPr/>
          <p:nvPr/>
        </p:nvCxnSpPr>
        <p:spPr>
          <a:xfrm>
            <a:off x="7072313" y="3619500"/>
            <a:ext cx="714375" cy="1588"/>
          </a:xfrm>
          <a:prstGeom prst="straightConnector1">
            <a:avLst/>
          </a:prstGeom>
          <a:ln w="57150">
            <a:solidFill>
              <a:srgbClr val="CC0000"/>
            </a:solidFill>
            <a:tailEnd type="arrow"/>
          </a:ln>
        </p:spPr>
        <p:style>
          <a:lnRef idx="1">
            <a:schemeClr val="dk1"/>
          </a:lnRef>
          <a:fillRef idx="0">
            <a:schemeClr val="dk1"/>
          </a:fillRef>
          <a:effectRef idx="0">
            <a:schemeClr val="dk1"/>
          </a:effectRef>
          <a:fontRef idx="minor">
            <a:schemeClr val="tx1"/>
          </a:fontRef>
        </p:style>
      </p:cxnSp>
      <p:sp>
        <p:nvSpPr>
          <p:cNvPr id="95" name="ZoneTexte 94"/>
          <p:cNvSpPr txBox="1"/>
          <p:nvPr/>
        </p:nvSpPr>
        <p:spPr>
          <a:xfrm>
            <a:off x="7786688" y="3190875"/>
            <a:ext cx="1571625" cy="1016000"/>
          </a:xfrm>
          <a:prstGeom prst="rect">
            <a:avLst/>
          </a:prstGeom>
          <a:noFill/>
        </p:spPr>
        <p:txBody>
          <a:bodyPr>
            <a:spAutoFit/>
          </a:bodyPr>
          <a:lstStyle/>
          <a:p>
            <a:pPr algn="l" rtl="0" fontAlgn="base">
              <a:spcBef>
                <a:spcPct val="0"/>
              </a:spcBef>
              <a:spcAft>
                <a:spcPct val="0"/>
              </a:spcAft>
              <a:defRPr/>
            </a:pPr>
            <a:r>
              <a:rPr lang="en-US" sz="2000" dirty="0">
                <a:solidFill>
                  <a:srgbClr val="002060"/>
                </a:solidFill>
              </a:rPr>
              <a:t>IL17</a:t>
            </a:r>
          </a:p>
          <a:p>
            <a:pPr algn="l" rtl="0" fontAlgn="base">
              <a:spcBef>
                <a:spcPct val="0"/>
              </a:spcBef>
              <a:spcAft>
                <a:spcPct val="0"/>
              </a:spcAft>
              <a:defRPr/>
            </a:pPr>
            <a:r>
              <a:rPr lang="en-US" sz="2000" dirty="0">
                <a:solidFill>
                  <a:srgbClr val="002060"/>
                </a:solidFill>
              </a:rPr>
              <a:t>TNF</a:t>
            </a:r>
          </a:p>
          <a:p>
            <a:pPr algn="l" rtl="0" fontAlgn="base">
              <a:spcBef>
                <a:spcPct val="0"/>
              </a:spcBef>
              <a:spcAft>
                <a:spcPct val="0"/>
              </a:spcAft>
              <a:defRPr/>
            </a:pPr>
            <a:r>
              <a:rPr lang="en-US" sz="2000" dirty="0">
                <a:solidFill>
                  <a:srgbClr val="002060"/>
                </a:solidFill>
              </a:rPr>
              <a:t>IL6</a:t>
            </a:r>
          </a:p>
        </p:txBody>
      </p:sp>
      <p:grpSp>
        <p:nvGrpSpPr>
          <p:cNvPr id="24597" name="Group 82"/>
          <p:cNvGrpSpPr>
            <a:grpSpLocks/>
          </p:cNvGrpSpPr>
          <p:nvPr/>
        </p:nvGrpSpPr>
        <p:grpSpPr bwMode="auto">
          <a:xfrm>
            <a:off x="500063" y="5548313"/>
            <a:ext cx="952500" cy="979487"/>
            <a:chOff x="1245" y="2488"/>
            <a:chExt cx="1076" cy="1099"/>
          </a:xfrm>
        </p:grpSpPr>
        <p:sp>
          <p:nvSpPr>
            <p:cNvPr id="97" name="Freeform 69"/>
            <p:cNvSpPr>
              <a:spLocks/>
            </p:cNvSpPr>
            <p:nvPr/>
          </p:nvSpPr>
          <p:spPr bwMode="auto">
            <a:xfrm>
              <a:off x="1245" y="2488"/>
              <a:ext cx="1076" cy="1099"/>
            </a:xfrm>
            <a:custGeom>
              <a:avLst/>
              <a:gdLst/>
              <a:ahLst/>
              <a:cxnLst>
                <a:cxn ang="0">
                  <a:pos x="182" y="5"/>
                </a:cxn>
                <a:cxn ang="0">
                  <a:pos x="29" y="90"/>
                </a:cxn>
                <a:cxn ang="0">
                  <a:pos x="6" y="243"/>
                </a:cxn>
                <a:cxn ang="0">
                  <a:pos x="44" y="350"/>
                </a:cxn>
                <a:cxn ang="0">
                  <a:pos x="220" y="412"/>
                </a:cxn>
                <a:cxn ang="0">
                  <a:pos x="384" y="346"/>
                </a:cxn>
                <a:cxn ang="0">
                  <a:pos x="411" y="147"/>
                </a:cxn>
                <a:cxn ang="0">
                  <a:pos x="344" y="46"/>
                </a:cxn>
                <a:cxn ang="0">
                  <a:pos x="182" y="5"/>
                </a:cxn>
              </a:cxnLst>
              <a:rect l="0" t="0" r="r" b="b"/>
              <a:pathLst>
                <a:path w="430" h="412">
                  <a:moveTo>
                    <a:pt x="182" y="5"/>
                  </a:moveTo>
                  <a:cubicBezTo>
                    <a:pt x="117" y="5"/>
                    <a:pt x="62" y="29"/>
                    <a:pt x="29" y="90"/>
                  </a:cubicBezTo>
                  <a:cubicBezTo>
                    <a:pt x="1" y="139"/>
                    <a:pt x="0" y="187"/>
                    <a:pt x="6" y="243"/>
                  </a:cubicBezTo>
                  <a:cubicBezTo>
                    <a:pt x="11" y="289"/>
                    <a:pt x="16" y="312"/>
                    <a:pt x="44" y="350"/>
                  </a:cubicBezTo>
                  <a:cubicBezTo>
                    <a:pt x="91" y="412"/>
                    <a:pt x="147" y="412"/>
                    <a:pt x="220" y="412"/>
                  </a:cubicBezTo>
                  <a:cubicBezTo>
                    <a:pt x="281" y="412"/>
                    <a:pt x="344" y="399"/>
                    <a:pt x="384" y="346"/>
                  </a:cubicBezTo>
                  <a:cubicBezTo>
                    <a:pt x="426" y="290"/>
                    <a:pt x="430" y="215"/>
                    <a:pt x="411" y="147"/>
                  </a:cubicBezTo>
                  <a:cubicBezTo>
                    <a:pt x="400" y="106"/>
                    <a:pt x="376" y="75"/>
                    <a:pt x="344" y="46"/>
                  </a:cubicBezTo>
                  <a:cubicBezTo>
                    <a:pt x="302" y="9"/>
                    <a:pt x="234" y="0"/>
                    <a:pt x="182" y="5"/>
                  </a:cubicBezTo>
                </a:path>
              </a:pathLst>
            </a:custGeom>
            <a:solidFill>
              <a:srgbClr val="ABD4EB"/>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98" name="Freeform 70"/>
            <p:cNvSpPr>
              <a:spLocks/>
            </p:cNvSpPr>
            <p:nvPr/>
          </p:nvSpPr>
          <p:spPr bwMode="auto">
            <a:xfrm>
              <a:off x="1290" y="2595"/>
              <a:ext cx="852" cy="866"/>
            </a:xfrm>
            <a:custGeom>
              <a:avLst/>
              <a:gdLst/>
              <a:ahLst/>
              <a:cxnLst>
                <a:cxn ang="0">
                  <a:pos x="121" y="4"/>
                </a:cxn>
                <a:cxn ang="0">
                  <a:pos x="18" y="98"/>
                </a:cxn>
                <a:cxn ang="0">
                  <a:pos x="27" y="246"/>
                </a:cxn>
                <a:cxn ang="0">
                  <a:pos x="117" y="318"/>
                </a:cxn>
                <a:cxn ang="0">
                  <a:pos x="239" y="316"/>
                </a:cxn>
                <a:cxn ang="0">
                  <a:pos x="319" y="248"/>
                </a:cxn>
                <a:cxn ang="0">
                  <a:pos x="327" y="116"/>
                </a:cxn>
                <a:cxn ang="0">
                  <a:pos x="236" y="24"/>
                </a:cxn>
                <a:cxn ang="0">
                  <a:pos x="174" y="3"/>
                </a:cxn>
                <a:cxn ang="0">
                  <a:pos x="121" y="4"/>
                </a:cxn>
              </a:cxnLst>
              <a:rect l="0" t="0" r="r" b="b"/>
              <a:pathLst>
                <a:path w="340" h="325">
                  <a:moveTo>
                    <a:pt x="121" y="4"/>
                  </a:moveTo>
                  <a:cubicBezTo>
                    <a:pt x="70" y="0"/>
                    <a:pt x="33" y="53"/>
                    <a:pt x="18" y="98"/>
                  </a:cubicBezTo>
                  <a:cubicBezTo>
                    <a:pt x="0" y="147"/>
                    <a:pt x="17" y="198"/>
                    <a:pt x="27" y="246"/>
                  </a:cubicBezTo>
                  <a:cubicBezTo>
                    <a:pt x="37" y="292"/>
                    <a:pt x="66" y="304"/>
                    <a:pt x="117" y="318"/>
                  </a:cubicBezTo>
                  <a:cubicBezTo>
                    <a:pt x="145" y="325"/>
                    <a:pt x="218" y="322"/>
                    <a:pt x="239" y="316"/>
                  </a:cubicBezTo>
                  <a:cubicBezTo>
                    <a:pt x="274" y="306"/>
                    <a:pt x="307" y="282"/>
                    <a:pt x="319" y="248"/>
                  </a:cubicBezTo>
                  <a:cubicBezTo>
                    <a:pt x="334" y="209"/>
                    <a:pt x="340" y="157"/>
                    <a:pt x="327" y="116"/>
                  </a:cubicBezTo>
                  <a:cubicBezTo>
                    <a:pt x="314" y="71"/>
                    <a:pt x="273" y="46"/>
                    <a:pt x="236" y="24"/>
                  </a:cubicBezTo>
                  <a:cubicBezTo>
                    <a:pt x="217" y="13"/>
                    <a:pt x="197" y="5"/>
                    <a:pt x="174" y="3"/>
                  </a:cubicBezTo>
                  <a:cubicBezTo>
                    <a:pt x="162" y="2"/>
                    <a:pt x="140" y="3"/>
                    <a:pt x="121" y="4"/>
                  </a:cubicBezTo>
                  <a:close/>
                </a:path>
              </a:pathLst>
            </a:custGeom>
            <a:solidFill>
              <a:srgbClr val="CCA6BD"/>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99" name="Freeform 71"/>
            <p:cNvSpPr>
              <a:spLocks/>
            </p:cNvSpPr>
            <p:nvPr/>
          </p:nvSpPr>
          <p:spPr bwMode="auto">
            <a:xfrm>
              <a:off x="1270" y="2527"/>
              <a:ext cx="678" cy="1006"/>
            </a:xfrm>
            <a:custGeom>
              <a:avLst/>
              <a:gdLst/>
              <a:ahLst/>
              <a:cxnLst>
                <a:cxn ang="0">
                  <a:pos x="55" y="329"/>
                </a:cxn>
                <a:cxn ang="0">
                  <a:pos x="20" y="229"/>
                </a:cxn>
                <a:cxn ang="0">
                  <a:pos x="41" y="86"/>
                </a:cxn>
                <a:cxn ang="0">
                  <a:pos x="184" y="7"/>
                </a:cxn>
                <a:cxn ang="0">
                  <a:pos x="271" y="13"/>
                </a:cxn>
                <a:cxn ang="0">
                  <a:pos x="170" y="3"/>
                </a:cxn>
                <a:cxn ang="0">
                  <a:pos x="26" y="82"/>
                </a:cxn>
                <a:cxn ang="0">
                  <a:pos x="5" y="225"/>
                </a:cxn>
                <a:cxn ang="0">
                  <a:pos x="41" y="325"/>
                </a:cxn>
                <a:cxn ang="0">
                  <a:pos x="117" y="377"/>
                </a:cxn>
                <a:cxn ang="0">
                  <a:pos x="55" y="329"/>
                </a:cxn>
              </a:cxnLst>
              <a:rect l="0" t="0" r="r" b="b"/>
              <a:pathLst>
                <a:path w="271" h="377">
                  <a:moveTo>
                    <a:pt x="55" y="329"/>
                  </a:moveTo>
                  <a:cubicBezTo>
                    <a:pt x="29" y="294"/>
                    <a:pt x="24" y="272"/>
                    <a:pt x="20" y="229"/>
                  </a:cubicBezTo>
                  <a:cubicBezTo>
                    <a:pt x="14" y="178"/>
                    <a:pt x="15" y="133"/>
                    <a:pt x="41" y="86"/>
                  </a:cubicBezTo>
                  <a:cubicBezTo>
                    <a:pt x="72" y="29"/>
                    <a:pt x="123" y="7"/>
                    <a:pt x="184" y="7"/>
                  </a:cubicBezTo>
                  <a:cubicBezTo>
                    <a:pt x="211" y="5"/>
                    <a:pt x="242" y="6"/>
                    <a:pt x="271" y="13"/>
                  </a:cubicBezTo>
                  <a:cubicBezTo>
                    <a:pt x="238" y="2"/>
                    <a:pt x="201" y="0"/>
                    <a:pt x="170" y="3"/>
                  </a:cubicBezTo>
                  <a:cubicBezTo>
                    <a:pt x="108" y="3"/>
                    <a:pt x="58" y="25"/>
                    <a:pt x="26" y="82"/>
                  </a:cubicBezTo>
                  <a:cubicBezTo>
                    <a:pt x="1" y="128"/>
                    <a:pt x="0" y="173"/>
                    <a:pt x="5" y="225"/>
                  </a:cubicBezTo>
                  <a:cubicBezTo>
                    <a:pt x="10" y="268"/>
                    <a:pt x="14" y="290"/>
                    <a:pt x="41" y="325"/>
                  </a:cubicBezTo>
                  <a:cubicBezTo>
                    <a:pt x="64" y="355"/>
                    <a:pt x="89" y="370"/>
                    <a:pt x="117" y="377"/>
                  </a:cubicBezTo>
                  <a:cubicBezTo>
                    <a:pt x="95" y="369"/>
                    <a:pt x="74" y="354"/>
                    <a:pt x="55" y="329"/>
                  </a:cubicBezTo>
                </a:path>
              </a:pathLst>
            </a:custGeom>
            <a:solidFill>
              <a:srgbClr val="EAF1F9"/>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0" name="Freeform 72"/>
            <p:cNvSpPr>
              <a:spLocks/>
            </p:cNvSpPr>
            <p:nvPr/>
          </p:nvSpPr>
          <p:spPr bwMode="auto">
            <a:xfrm>
              <a:off x="1482" y="2588"/>
              <a:ext cx="807" cy="962"/>
            </a:xfrm>
            <a:custGeom>
              <a:avLst/>
              <a:gdLst/>
              <a:ahLst/>
              <a:cxnLst>
                <a:cxn ang="0">
                  <a:pos x="306" y="114"/>
                </a:cxn>
                <a:cxn ang="0">
                  <a:pos x="243" y="21"/>
                </a:cxn>
                <a:cxn ang="0">
                  <a:pos x="211" y="0"/>
                </a:cxn>
                <a:cxn ang="0">
                  <a:pos x="226" y="12"/>
                </a:cxn>
                <a:cxn ang="0">
                  <a:pos x="288" y="105"/>
                </a:cxn>
                <a:cxn ang="0">
                  <a:pos x="263" y="290"/>
                </a:cxn>
                <a:cxn ang="0">
                  <a:pos x="111" y="351"/>
                </a:cxn>
                <a:cxn ang="0">
                  <a:pos x="0" y="337"/>
                </a:cxn>
                <a:cxn ang="0">
                  <a:pos x="128" y="361"/>
                </a:cxn>
                <a:cxn ang="0">
                  <a:pos x="280" y="300"/>
                </a:cxn>
                <a:cxn ang="0">
                  <a:pos x="306" y="114"/>
                </a:cxn>
              </a:cxnLst>
              <a:rect l="0" t="0" r="r" b="b"/>
              <a:pathLst>
                <a:path w="323" h="361">
                  <a:moveTo>
                    <a:pt x="306" y="114"/>
                  </a:moveTo>
                  <a:cubicBezTo>
                    <a:pt x="295" y="77"/>
                    <a:pt x="273" y="48"/>
                    <a:pt x="243" y="21"/>
                  </a:cubicBezTo>
                  <a:cubicBezTo>
                    <a:pt x="234" y="13"/>
                    <a:pt x="223" y="6"/>
                    <a:pt x="211" y="0"/>
                  </a:cubicBezTo>
                  <a:cubicBezTo>
                    <a:pt x="216" y="4"/>
                    <a:pt x="221" y="8"/>
                    <a:pt x="226" y="12"/>
                  </a:cubicBezTo>
                  <a:cubicBezTo>
                    <a:pt x="255" y="38"/>
                    <a:pt x="278" y="67"/>
                    <a:pt x="288" y="105"/>
                  </a:cubicBezTo>
                  <a:cubicBezTo>
                    <a:pt x="306" y="168"/>
                    <a:pt x="302" y="237"/>
                    <a:pt x="263" y="290"/>
                  </a:cubicBezTo>
                  <a:cubicBezTo>
                    <a:pt x="226" y="339"/>
                    <a:pt x="168" y="351"/>
                    <a:pt x="111" y="351"/>
                  </a:cubicBezTo>
                  <a:cubicBezTo>
                    <a:pt x="68" y="351"/>
                    <a:pt x="32" y="351"/>
                    <a:pt x="0" y="337"/>
                  </a:cubicBezTo>
                  <a:cubicBezTo>
                    <a:pt x="36" y="361"/>
                    <a:pt x="78" y="361"/>
                    <a:pt x="128" y="361"/>
                  </a:cubicBezTo>
                  <a:cubicBezTo>
                    <a:pt x="185" y="360"/>
                    <a:pt x="243" y="349"/>
                    <a:pt x="280" y="300"/>
                  </a:cubicBezTo>
                  <a:cubicBezTo>
                    <a:pt x="319" y="247"/>
                    <a:pt x="323" y="177"/>
                    <a:pt x="306" y="114"/>
                  </a:cubicBezTo>
                </a:path>
              </a:pathLst>
            </a:custGeom>
            <a:solidFill>
              <a:srgbClr val="8ABDE2"/>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1" name="Freeform 73"/>
            <p:cNvSpPr>
              <a:spLocks/>
            </p:cNvSpPr>
            <p:nvPr/>
          </p:nvSpPr>
          <p:spPr bwMode="auto">
            <a:xfrm>
              <a:off x="1397" y="2803"/>
              <a:ext cx="735" cy="634"/>
            </a:xfrm>
            <a:custGeom>
              <a:avLst/>
              <a:gdLst/>
              <a:ahLst/>
              <a:cxnLst>
                <a:cxn ang="0">
                  <a:pos x="273" y="48"/>
                </a:cxn>
                <a:cxn ang="0">
                  <a:pos x="256" y="180"/>
                </a:cxn>
                <a:cxn ang="0">
                  <a:pos x="176" y="230"/>
                </a:cxn>
                <a:cxn ang="0">
                  <a:pos x="75" y="230"/>
                </a:cxn>
                <a:cxn ang="0">
                  <a:pos x="0" y="179"/>
                </a:cxn>
                <a:cxn ang="0">
                  <a:pos x="102" y="205"/>
                </a:cxn>
                <a:cxn ang="0">
                  <a:pos x="151" y="179"/>
                </a:cxn>
                <a:cxn ang="0">
                  <a:pos x="213" y="152"/>
                </a:cxn>
                <a:cxn ang="0">
                  <a:pos x="254" y="66"/>
                </a:cxn>
                <a:cxn ang="0">
                  <a:pos x="237" y="0"/>
                </a:cxn>
                <a:cxn ang="0">
                  <a:pos x="273" y="52"/>
                </a:cxn>
              </a:cxnLst>
              <a:rect l="0" t="0" r="r" b="b"/>
              <a:pathLst>
                <a:path w="294" h="238">
                  <a:moveTo>
                    <a:pt x="273" y="48"/>
                  </a:moveTo>
                  <a:cubicBezTo>
                    <a:pt x="294" y="74"/>
                    <a:pt x="270" y="153"/>
                    <a:pt x="256" y="180"/>
                  </a:cubicBezTo>
                  <a:cubicBezTo>
                    <a:pt x="243" y="204"/>
                    <a:pt x="203" y="224"/>
                    <a:pt x="176" y="230"/>
                  </a:cubicBezTo>
                  <a:cubicBezTo>
                    <a:pt x="146" y="235"/>
                    <a:pt x="103" y="238"/>
                    <a:pt x="75" y="230"/>
                  </a:cubicBezTo>
                  <a:cubicBezTo>
                    <a:pt x="41" y="220"/>
                    <a:pt x="8" y="215"/>
                    <a:pt x="0" y="179"/>
                  </a:cubicBezTo>
                  <a:cubicBezTo>
                    <a:pt x="11" y="205"/>
                    <a:pt x="79" y="211"/>
                    <a:pt x="102" y="205"/>
                  </a:cubicBezTo>
                  <a:cubicBezTo>
                    <a:pt x="121" y="199"/>
                    <a:pt x="134" y="189"/>
                    <a:pt x="151" y="179"/>
                  </a:cubicBezTo>
                  <a:cubicBezTo>
                    <a:pt x="171" y="168"/>
                    <a:pt x="195" y="166"/>
                    <a:pt x="213" y="152"/>
                  </a:cubicBezTo>
                  <a:cubicBezTo>
                    <a:pt x="239" y="132"/>
                    <a:pt x="254" y="98"/>
                    <a:pt x="254" y="66"/>
                  </a:cubicBezTo>
                  <a:cubicBezTo>
                    <a:pt x="255" y="51"/>
                    <a:pt x="254" y="4"/>
                    <a:pt x="237" y="0"/>
                  </a:cubicBezTo>
                  <a:cubicBezTo>
                    <a:pt x="262" y="13"/>
                    <a:pt x="270" y="25"/>
                    <a:pt x="273" y="52"/>
                  </a:cubicBezTo>
                </a:path>
              </a:pathLst>
            </a:custGeom>
            <a:solidFill>
              <a:srgbClr val="BA94AA"/>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2" name="Freeform 74"/>
            <p:cNvSpPr>
              <a:spLocks/>
            </p:cNvSpPr>
            <p:nvPr/>
          </p:nvSpPr>
          <p:spPr bwMode="auto">
            <a:xfrm>
              <a:off x="1353" y="2613"/>
              <a:ext cx="525" cy="417"/>
            </a:xfrm>
            <a:custGeom>
              <a:avLst/>
              <a:gdLst/>
              <a:ahLst/>
              <a:cxnLst>
                <a:cxn ang="0">
                  <a:pos x="0" y="156"/>
                </a:cxn>
                <a:cxn ang="0">
                  <a:pos x="78" y="22"/>
                </a:cxn>
                <a:cxn ang="0">
                  <a:pos x="210" y="36"/>
                </a:cxn>
                <a:cxn ang="0">
                  <a:pos x="8" y="121"/>
                </a:cxn>
              </a:cxnLst>
              <a:rect l="0" t="0" r="r" b="b"/>
              <a:pathLst>
                <a:path w="210" h="156">
                  <a:moveTo>
                    <a:pt x="0" y="156"/>
                  </a:moveTo>
                  <a:cubicBezTo>
                    <a:pt x="6" y="101"/>
                    <a:pt x="23" y="46"/>
                    <a:pt x="78" y="22"/>
                  </a:cubicBezTo>
                  <a:cubicBezTo>
                    <a:pt x="118" y="4"/>
                    <a:pt x="177" y="7"/>
                    <a:pt x="210" y="36"/>
                  </a:cubicBezTo>
                  <a:cubicBezTo>
                    <a:pt x="140" y="0"/>
                    <a:pt x="21" y="37"/>
                    <a:pt x="8" y="121"/>
                  </a:cubicBezTo>
                </a:path>
              </a:pathLst>
            </a:custGeom>
            <a:solidFill>
              <a:srgbClr val="E3D5DE"/>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3" name="Freeform 75"/>
            <p:cNvSpPr>
              <a:spLocks/>
            </p:cNvSpPr>
            <p:nvPr/>
          </p:nvSpPr>
          <p:spPr bwMode="auto">
            <a:xfrm>
              <a:off x="1604" y="3035"/>
              <a:ext cx="495" cy="408"/>
            </a:xfrm>
            <a:custGeom>
              <a:avLst/>
              <a:gdLst/>
              <a:ahLst/>
              <a:cxnLst>
                <a:cxn ang="0">
                  <a:pos x="0" y="140"/>
                </a:cxn>
                <a:cxn ang="0">
                  <a:pos x="155" y="113"/>
                </a:cxn>
                <a:cxn ang="0">
                  <a:pos x="198" y="0"/>
                </a:cxn>
                <a:cxn ang="0">
                  <a:pos x="139" y="111"/>
                </a:cxn>
                <a:cxn ang="0">
                  <a:pos x="0" y="140"/>
                </a:cxn>
              </a:cxnLst>
              <a:rect l="0" t="0" r="r" b="b"/>
              <a:pathLst>
                <a:path w="198" h="153">
                  <a:moveTo>
                    <a:pt x="0" y="140"/>
                  </a:moveTo>
                  <a:cubicBezTo>
                    <a:pt x="37" y="148"/>
                    <a:pt x="115" y="153"/>
                    <a:pt x="155" y="113"/>
                  </a:cubicBezTo>
                  <a:cubicBezTo>
                    <a:pt x="196" y="72"/>
                    <a:pt x="194" y="16"/>
                    <a:pt x="198" y="0"/>
                  </a:cubicBezTo>
                  <a:cubicBezTo>
                    <a:pt x="194" y="16"/>
                    <a:pt x="165" y="96"/>
                    <a:pt x="139" y="111"/>
                  </a:cubicBezTo>
                  <a:cubicBezTo>
                    <a:pt x="113" y="126"/>
                    <a:pt x="57" y="148"/>
                    <a:pt x="0" y="140"/>
                  </a:cubicBezTo>
                </a:path>
              </a:pathLst>
            </a:custGeom>
            <a:solidFill>
              <a:srgbClr val="AC7D98"/>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4" name="Freeform 76"/>
            <p:cNvSpPr>
              <a:spLocks/>
            </p:cNvSpPr>
            <p:nvPr/>
          </p:nvSpPr>
          <p:spPr bwMode="auto">
            <a:xfrm>
              <a:off x="1889" y="3019"/>
              <a:ext cx="395" cy="529"/>
            </a:xfrm>
            <a:custGeom>
              <a:avLst/>
              <a:gdLst/>
              <a:ahLst/>
              <a:cxnLst>
                <a:cxn ang="0">
                  <a:pos x="0" y="198"/>
                </a:cxn>
                <a:cxn ang="0">
                  <a:pos x="153" y="0"/>
                </a:cxn>
                <a:cxn ang="0">
                  <a:pos x="0" y="198"/>
                </a:cxn>
              </a:cxnLst>
              <a:rect l="0" t="0" r="r" b="b"/>
              <a:pathLst>
                <a:path w="158" h="198">
                  <a:moveTo>
                    <a:pt x="0" y="198"/>
                  </a:moveTo>
                  <a:cubicBezTo>
                    <a:pt x="43" y="192"/>
                    <a:pt x="158" y="167"/>
                    <a:pt x="153" y="0"/>
                  </a:cubicBezTo>
                  <a:cubicBezTo>
                    <a:pt x="150" y="19"/>
                    <a:pt x="139" y="168"/>
                    <a:pt x="0" y="198"/>
                  </a:cubicBezTo>
                </a:path>
              </a:pathLst>
            </a:custGeom>
            <a:solidFill>
              <a:srgbClr val="65ADDB"/>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5" name="Freeform 77"/>
            <p:cNvSpPr>
              <a:spLocks/>
            </p:cNvSpPr>
            <p:nvPr/>
          </p:nvSpPr>
          <p:spPr bwMode="auto">
            <a:xfrm>
              <a:off x="1245" y="2488"/>
              <a:ext cx="1076" cy="1099"/>
            </a:xfrm>
            <a:custGeom>
              <a:avLst/>
              <a:gdLst/>
              <a:ahLst/>
              <a:cxnLst>
                <a:cxn ang="0">
                  <a:pos x="182" y="5"/>
                </a:cxn>
                <a:cxn ang="0">
                  <a:pos x="28" y="89"/>
                </a:cxn>
                <a:cxn ang="0">
                  <a:pos x="6" y="242"/>
                </a:cxn>
                <a:cxn ang="0">
                  <a:pos x="44" y="349"/>
                </a:cxn>
                <a:cxn ang="0">
                  <a:pos x="220" y="412"/>
                </a:cxn>
                <a:cxn ang="0">
                  <a:pos x="383" y="346"/>
                </a:cxn>
                <a:cxn ang="0">
                  <a:pos x="411" y="146"/>
                </a:cxn>
                <a:cxn ang="0">
                  <a:pos x="344" y="46"/>
                </a:cxn>
                <a:cxn ang="0">
                  <a:pos x="182" y="5"/>
                </a:cxn>
              </a:cxnLst>
              <a:rect l="0" t="0" r="r" b="b"/>
              <a:pathLst>
                <a:path w="430" h="412">
                  <a:moveTo>
                    <a:pt x="182" y="5"/>
                  </a:moveTo>
                  <a:cubicBezTo>
                    <a:pt x="116" y="5"/>
                    <a:pt x="62" y="28"/>
                    <a:pt x="28" y="89"/>
                  </a:cubicBezTo>
                  <a:cubicBezTo>
                    <a:pt x="1" y="139"/>
                    <a:pt x="0" y="187"/>
                    <a:pt x="6" y="242"/>
                  </a:cubicBezTo>
                  <a:cubicBezTo>
                    <a:pt x="11" y="288"/>
                    <a:pt x="16" y="312"/>
                    <a:pt x="44" y="349"/>
                  </a:cubicBezTo>
                  <a:cubicBezTo>
                    <a:pt x="91" y="412"/>
                    <a:pt x="147" y="412"/>
                    <a:pt x="220" y="412"/>
                  </a:cubicBezTo>
                  <a:cubicBezTo>
                    <a:pt x="281" y="411"/>
                    <a:pt x="344" y="399"/>
                    <a:pt x="383" y="346"/>
                  </a:cubicBezTo>
                  <a:cubicBezTo>
                    <a:pt x="426" y="289"/>
                    <a:pt x="430" y="214"/>
                    <a:pt x="411" y="146"/>
                  </a:cubicBezTo>
                  <a:cubicBezTo>
                    <a:pt x="400" y="106"/>
                    <a:pt x="376" y="75"/>
                    <a:pt x="344" y="46"/>
                  </a:cubicBezTo>
                  <a:cubicBezTo>
                    <a:pt x="302" y="8"/>
                    <a:pt x="234" y="0"/>
                    <a:pt x="182" y="5"/>
                  </a:cubicBezTo>
                </a:path>
              </a:pathLst>
            </a:custGeom>
            <a:noFill/>
            <a:ln w="7938" cap="rnd">
              <a:solidFill>
                <a:srgbClr val="585759"/>
              </a:solidFill>
              <a:prstDash val="solid"/>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6" name="Freeform 78"/>
            <p:cNvSpPr>
              <a:spLocks/>
            </p:cNvSpPr>
            <p:nvPr/>
          </p:nvSpPr>
          <p:spPr bwMode="auto">
            <a:xfrm>
              <a:off x="1290" y="2595"/>
              <a:ext cx="852" cy="866"/>
            </a:xfrm>
            <a:custGeom>
              <a:avLst/>
              <a:gdLst/>
              <a:ahLst/>
              <a:cxnLst>
                <a:cxn ang="0">
                  <a:pos x="121" y="4"/>
                </a:cxn>
                <a:cxn ang="0">
                  <a:pos x="18" y="98"/>
                </a:cxn>
                <a:cxn ang="0">
                  <a:pos x="27" y="246"/>
                </a:cxn>
                <a:cxn ang="0">
                  <a:pos x="117" y="318"/>
                </a:cxn>
                <a:cxn ang="0">
                  <a:pos x="239" y="316"/>
                </a:cxn>
                <a:cxn ang="0">
                  <a:pos x="319" y="248"/>
                </a:cxn>
                <a:cxn ang="0">
                  <a:pos x="327" y="116"/>
                </a:cxn>
                <a:cxn ang="0">
                  <a:pos x="236" y="24"/>
                </a:cxn>
                <a:cxn ang="0">
                  <a:pos x="174" y="3"/>
                </a:cxn>
                <a:cxn ang="0">
                  <a:pos x="121" y="4"/>
                </a:cxn>
              </a:cxnLst>
              <a:rect l="0" t="0" r="r" b="b"/>
              <a:pathLst>
                <a:path w="340" h="325">
                  <a:moveTo>
                    <a:pt x="121" y="4"/>
                  </a:moveTo>
                  <a:cubicBezTo>
                    <a:pt x="70" y="0"/>
                    <a:pt x="33" y="53"/>
                    <a:pt x="18" y="98"/>
                  </a:cubicBezTo>
                  <a:cubicBezTo>
                    <a:pt x="0" y="147"/>
                    <a:pt x="17" y="198"/>
                    <a:pt x="27" y="246"/>
                  </a:cubicBezTo>
                  <a:cubicBezTo>
                    <a:pt x="37" y="292"/>
                    <a:pt x="66" y="304"/>
                    <a:pt x="117" y="318"/>
                  </a:cubicBezTo>
                  <a:cubicBezTo>
                    <a:pt x="145" y="325"/>
                    <a:pt x="218" y="322"/>
                    <a:pt x="239" y="316"/>
                  </a:cubicBezTo>
                  <a:cubicBezTo>
                    <a:pt x="274" y="306"/>
                    <a:pt x="307" y="282"/>
                    <a:pt x="319" y="248"/>
                  </a:cubicBezTo>
                  <a:cubicBezTo>
                    <a:pt x="334" y="209"/>
                    <a:pt x="340" y="157"/>
                    <a:pt x="327" y="116"/>
                  </a:cubicBezTo>
                  <a:cubicBezTo>
                    <a:pt x="314" y="71"/>
                    <a:pt x="273" y="46"/>
                    <a:pt x="236" y="24"/>
                  </a:cubicBezTo>
                  <a:cubicBezTo>
                    <a:pt x="217" y="13"/>
                    <a:pt x="197" y="5"/>
                    <a:pt x="174" y="3"/>
                  </a:cubicBezTo>
                  <a:cubicBezTo>
                    <a:pt x="162" y="2"/>
                    <a:pt x="140" y="3"/>
                    <a:pt x="121" y="4"/>
                  </a:cubicBezTo>
                  <a:close/>
                </a:path>
              </a:pathLst>
            </a:custGeom>
            <a:noFill/>
            <a:ln w="7938" cap="rnd">
              <a:solidFill>
                <a:srgbClr val="585759"/>
              </a:solidFill>
              <a:prstDash val="solid"/>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7" name="Oval 79"/>
            <p:cNvSpPr>
              <a:spLocks noChangeArrowheads="1"/>
            </p:cNvSpPr>
            <p:nvPr/>
          </p:nvSpPr>
          <p:spPr bwMode="auto">
            <a:xfrm>
              <a:off x="1449" y="2597"/>
              <a:ext cx="84" cy="89"/>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8" name="Oval 80"/>
            <p:cNvSpPr>
              <a:spLocks noChangeArrowheads="1"/>
            </p:cNvSpPr>
            <p:nvPr/>
          </p:nvSpPr>
          <p:spPr bwMode="auto">
            <a:xfrm>
              <a:off x="1534" y="2591"/>
              <a:ext cx="29" cy="32"/>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sp>
          <p:nvSpPr>
            <p:cNvPr id="109" name="Oval 81"/>
            <p:cNvSpPr>
              <a:spLocks noChangeArrowheads="1"/>
            </p:cNvSpPr>
            <p:nvPr/>
          </p:nvSpPr>
          <p:spPr bwMode="auto">
            <a:xfrm>
              <a:off x="1423" y="2659"/>
              <a:ext cx="30" cy="32"/>
            </a:xfrm>
            <a:prstGeom prst="ellipse">
              <a:avLst/>
            </a:prstGeom>
            <a:solidFill>
              <a:srgbClr val="FFFFFF"/>
            </a:solidFill>
            <a:ln w="9525">
              <a:noFill/>
              <a:round/>
              <a:headEnd/>
              <a:tailEnd/>
            </a:ln>
          </p:spPr>
          <p:txBody>
            <a:bodyPr/>
            <a:lstStyle/>
            <a:p>
              <a:pPr algn="l" rtl="0" fontAlgn="base">
                <a:spcBef>
                  <a:spcPct val="0"/>
                </a:spcBef>
                <a:spcAft>
                  <a:spcPct val="0"/>
                </a:spcAft>
                <a:defRPr/>
              </a:pPr>
              <a:endParaRPr lang="en-US" sz="2000">
                <a:solidFill>
                  <a:srgbClr val="FFFFFF"/>
                </a:solidFill>
              </a:endParaRPr>
            </a:p>
          </p:txBody>
        </p:sp>
      </p:grpSp>
      <p:cxnSp>
        <p:nvCxnSpPr>
          <p:cNvPr id="110" name="Connecteur droit avec flèche 109"/>
          <p:cNvCxnSpPr/>
          <p:nvPr/>
        </p:nvCxnSpPr>
        <p:spPr>
          <a:xfrm rot="5400000">
            <a:off x="322263" y="4870450"/>
            <a:ext cx="1212850"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12" name="Text Box 1224"/>
          <p:cNvSpPr txBox="1">
            <a:spLocks noChangeArrowheads="1"/>
          </p:cNvSpPr>
          <p:nvPr/>
        </p:nvSpPr>
        <p:spPr bwMode="auto">
          <a:xfrm>
            <a:off x="571500" y="5832475"/>
            <a:ext cx="806944" cy="461665"/>
          </a:xfrm>
          <a:prstGeom prst="rect">
            <a:avLst/>
          </a:prstGeom>
          <a:noFill/>
          <a:ln w="12700" cap="sq">
            <a:noFill/>
            <a:miter lim="800000"/>
            <a:headEnd type="none" w="sm" len="sm"/>
            <a:tailEnd type="none" w="sm" len="sm"/>
          </a:ln>
        </p:spPr>
        <p:txBody>
          <a:bodyPr wrap="none" lIns="91436" rIns="91436">
            <a:spAutoFit/>
          </a:bodyPr>
          <a:lstStyle/>
          <a:p>
            <a:pPr algn="l" defTabSz="812800" rtl="0" fontAlgn="base">
              <a:spcBef>
                <a:spcPct val="0"/>
              </a:spcBef>
              <a:spcAft>
                <a:spcPct val="0"/>
              </a:spcAft>
              <a:defRPr/>
            </a:pPr>
            <a:r>
              <a:rPr lang="en-US" sz="2400" b="1" dirty="0" err="1">
                <a:solidFill>
                  <a:srgbClr val="002060"/>
                </a:solidFill>
              </a:rPr>
              <a:t>TReg</a:t>
            </a:r>
            <a:endParaRPr lang="en-US" sz="2400" b="1" dirty="0">
              <a:solidFill>
                <a:srgbClr val="002060"/>
              </a:solidFill>
            </a:endParaRPr>
          </a:p>
        </p:txBody>
      </p:sp>
      <p:sp>
        <p:nvSpPr>
          <p:cNvPr id="113" name="Rectangle 112"/>
          <p:cNvSpPr/>
          <p:nvPr/>
        </p:nvSpPr>
        <p:spPr>
          <a:xfrm rot="16200000">
            <a:off x="-5556" y="4455319"/>
            <a:ext cx="1500188" cy="400050"/>
          </a:xfrm>
          <a:prstGeom prst="rect">
            <a:avLst/>
          </a:prstGeom>
        </p:spPr>
        <p:txBody>
          <a:bodyPr>
            <a:spAutoFit/>
          </a:bodyPr>
          <a:lstStyle/>
          <a:p>
            <a:pPr algn="l" defTabSz="812800" rtl="0" fontAlgn="base">
              <a:spcBef>
                <a:spcPct val="0"/>
              </a:spcBef>
              <a:spcAft>
                <a:spcPct val="0"/>
              </a:spcAft>
              <a:defRPr/>
            </a:pPr>
            <a:r>
              <a:rPr lang="en-US" sz="2000" dirty="0">
                <a:solidFill>
                  <a:srgbClr val="002060"/>
                </a:solidFill>
              </a:rPr>
              <a:t>TGF</a:t>
            </a:r>
            <a:r>
              <a:rPr lang="en-US" sz="2000" dirty="0">
                <a:solidFill>
                  <a:srgbClr val="002060"/>
                </a:solidFill>
                <a:sym typeface="Symbol" pitchFamily="18" charset="2"/>
              </a:rPr>
              <a:t>/IL10</a:t>
            </a:r>
          </a:p>
        </p:txBody>
      </p:sp>
      <p:sp>
        <p:nvSpPr>
          <p:cNvPr id="116" name="Rectangle 2"/>
          <p:cNvSpPr txBox="1">
            <a:spLocks noChangeArrowheads="1"/>
          </p:cNvSpPr>
          <p:nvPr/>
        </p:nvSpPr>
        <p:spPr>
          <a:xfrm>
            <a:off x="457200" y="134938"/>
            <a:ext cx="8229600" cy="1079500"/>
          </a:xfrm>
          <a:prstGeom prst="rect">
            <a:avLst/>
          </a:prstGeom>
        </p:spPr>
        <p:txBody>
          <a:bodyPr/>
          <a:lstStyle/>
          <a:p>
            <a:pPr algn="l" rtl="0" fontAlgn="base">
              <a:spcBef>
                <a:spcPct val="0"/>
              </a:spcBef>
              <a:spcAft>
                <a:spcPct val="0"/>
              </a:spcAft>
              <a:defRPr/>
            </a:pPr>
            <a:r>
              <a:rPr lang="en-US" sz="2900" b="1" dirty="0">
                <a:solidFill>
                  <a:srgbClr val="002060"/>
                </a:solidFill>
              </a:rPr>
              <a:t>HLA B27 </a:t>
            </a:r>
            <a:r>
              <a:rPr lang="en-US" sz="2900" b="1" dirty="0" err="1">
                <a:solidFill>
                  <a:srgbClr val="002060"/>
                </a:solidFill>
              </a:rPr>
              <a:t>misfolding</a:t>
            </a:r>
            <a:r>
              <a:rPr lang="en-US" sz="2900" b="1" dirty="0">
                <a:solidFill>
                  <a:srgbClr val="002060"/>
                </a:solidFill>
              </a:rPr>
              <a:t> and the unfolded protein </a:t>
            </a:r>
            <a:r>
              <a:rPr lang="en-US" sz="2900" b="1" dirty="0" err="1">
                <a:solidFill>
                  <a:srgbClr val="002060"/>
                </a:solidFill>
              </a:rPr>
              <a:t>respons</a:t>
            </a:r>
            <a:r>
              <a:rPr lang="en-US" sz="2900" b="1" dirty="0">
                <a:solidFill>
                  <a:srgbClr val="002060"/>
                </a:solidFill>
              </a:rPr>
              <a:t> (UPR) increase IL23 production</a:t>
            </a:r>
          </a:p>
        </p:txBody>
      </p:sp>
      <p:pic>
        <p:nvPicPr>
          <p:cNvPr id="96" name="Picture 25"/>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7215188" y="1000125"/>
            <a:ext cx="1682750" cy="1476375"/>
          </a:xfrm>
          <a:prstGeom prst="rect">
            <a:avLst/>
          </a:prstGeom>
          <a:noFill/>
          <a:ln w="9525">
            <a:noFill/>
            <a:miter lim="800000"/>
            <a:headEnd/>
            <a:tailEnd/>
          </a:ln>
          <a:effectLst>
            <a:prstShdw prst="shdw17" dist="17961" dir="2700000">
              <a:schemeClr val="accent1">
                <a:gamma/>
                <a:shade val="60000"/>
                <a:invGamma/>
              </a:schemeClr>
            </a:prstShdw>
          </a:effectLst>
        </p:spPr>
      </p:pic>
      <p:cxnSp>
        <p:nvCxnSpPr>
          <p:cNvPr id="111" name="Connecteur droit avec flèche 110"/>
          <p:cNvCxnSpPr/>
          <p:nvPr/>
        </p:nvCxnSpPr>
        <p:spPr>
          <a:xfrm rot="5400000">
            <a:off x="6715125" y="2333626"/>
            <a:ext cx="928687" cy="785812"/>
          </a:xfrm>
          <a:prstGeom prst="straightConnector1">
            <a:avLst/>
          </a:prstGeom>
          <a:ln w="57150">
            <a:solidFill>
              <a:srgbClr val="CC0000"/>
            </a:solidFill>
            <a:tailEnd type="arrow"/>
          </a:ln>
        </p:spPr>
        <p:style>
          <a:lnRef idx="1">
            <a:schemeClr val="dk1"/>
          </a:lnRef>
          <a:fillRef idx="0">
            <a:schemeClr val="dk1"/>
          </a:fillRef>
          <a:effectRef idx="0">
            <a:schemeClr val="dk1"/>
          </a:effectRef>
          <a:fontRef idx="minor">
            <a:schemeClr val="tx1"/>
          </a:fontRef>
        </p:style>
      </p:cxnSp>
      <p:sp>
        <p:nvSpPr>
          <p:cNvPr id="118" name="ZoneTexte 117"/>
          <p:cNvSpPr txBox="1"/>
          <p:nvPr/>
        </p:nvSpPr>
        <p:spPr>
          <a:xfrm rot="18537525">
            <a:off x="6685756" y="2209007"/>
            <a:ext cx="1000125" cy="401638"/>
          </a:xfrm>
          <a:prstGeom prst="rect">
            <a:avLst/>
          </a:prstGeom>
          <a:noFill/>
        </p:spPr>
        <p:txBody>
          <a:bodyPr>
            <a:spAutoFit/>
          </a:bodyPr>
          <a:lstStyle/>
          <a:p>
            <a:pPr algn="l" rtl="0" fontAlgn="base">
              <a:spcBef>
                <a:spcPct val="0"/>
              </a:spcBef>
              <a:spcAft>
                <a:spcPct val="0"/>
              </a:spcAft>
              <a:defRPr/>
            </a:pPr>
            <a:r>
              <a:rPr lang="en-US" sz="2000" b="1" dirty="0">
                <a:solidFill>
                  <a:srgbClr val="002060"/>
                </a:solidFill>
              </a:rPr>
              <a:t>IL 23</a:t>
            </a:r>
          </a:p>
        </p:txBody>
      </p:sp>
      <p:sp>
        <p:nvSpPr>
          <p:cNvPr id="119" name="Text Box 4"/>
          <p:cNvSpPr txBox="1">
            <a:spLocks noChangeArrowheads="1"/>
          </p:cNvSpPr>
          <p:nvPr/>
        </p:nvSpPr>
        <p:spPr bwMode="auto">
          <a:xfrm>
            <a:off x="0" y="6581775"/>
            <a:ext cx="9144000" cy="306388"/>
          </a:xfrm>
          <a:prstGeom prst="rect">
            <a:avLst/>
          </a:prstGeom>
          <a:solidFill>
            <a:schemeClr val="bg1"/>
          </a:solidFill>
          <a:ln w="9525">
            <a:noFill/>
            <a:miter lim="800000"/>
            <a:headEnd/>
            <a:tailEnd/>
          </a:ln>
        </p:spPr>
        <p:txBody>
          <a:bodyPr>
            <a:spAutoFit/>
          </a:bodyPr>
          <a:lstStyle/>
          <a:p>
            <a:pPr rtl="0" fontAlgn="base">
              <a:spcBef>
                <a:spcPct val="50000"/>
              </a:spcBef>
              <a:spcAft>
                <a:spcPct val="0"/>
              </a:spcAft>
              <a:defRPr/>
            </a:pPr>
            <a:r>
              <a:rPr lang="en-US" sz="1400">
                <a:solidFill>
                  <a:srgbClr val="FFFFFF">
                    <a:lumMod val="65000"/>
                    <a:lumOff val="35000"/>
                  </a:srgbClr>
                </a:solidFill>
              </a:rPr>
              <a:t>DeLay M et al. Arthritis Rheum 2009,;60: 2633–2643.</a:t>
            </a:r>
          </a:p>
        </p:txBody>
      </p:sp>
      <p:cxnSp>
        <p:nvCxnSpPr>
          <p:cNvPr id="115" name="Connecteur droit avec flèche 114"/>
          <p:cNvCxnSpPr/>
          <p:nvPr/>
        </p:nvCxnSpPr>
        <p:spPr>
          <a:xfrm>
            <a:off x="6429375" y="1571625"/>
            <a:ext cx="900113" cy="357188"/>
          </a:xfrm>
          <a:prstGeom prst="straightConnector1">
            <a:avLst/>
          </a:prstGeom>
          <a:ln w="57150">
            <a:solidFill>
              <a:srgbClr val="CC0000"/>
            </a:solidFill>
            <a:tailEnd type="arrow"/>
          </a:ln>
        </p:spPr>
        <p:style>
          <a:lnRef idx="1">
            <a:schemeClr val="dk1"/>
          </a:lnRef>
          <a:fillRef idx="0">
            <a:schemeClr val="dk1"/>
          </a:fillRef>
          <a:effectRef idx="0">
            <a:schemeClr val="dk1"/>
          </a:effectRef>
          <a:fontRef idx="minor">
            <a:schemeClr val="tx1"/>
          </a:fontRef>
        </p:style>
      </p:cxnSp>
      <p:sp>
        <p:nvSpPr>
          <p:cNvPr id="136" name="Rectangle 2"/>
          <p:cNvSpPr txBox="1">
            <a:spLocks noChangeArrowheads="1"/>
          </p:cNvSpPr>
          <p:nvPr/>
        </p:nvSpPr>
        <p:spPr>
          <a:xfrm>
            <a:off x="5357813" y="1285875"/>
            <a:ext cx="1428750" cy="722313"/>
          </a:xfrm>
          <a:prstGeom prst="rect">
            <a:avLst/>
          </a:prstGeom>
        </p:spPr>
        <p:txBody>
          <a:bodyPr/>
          <a:lstStyle/>
          <a:p>
            <a:pPr algn="ctr" rtl="0" fontAlgn="base">
              <a:spcBef>
                <a:spcPct val="0"/>
              </a:spcBef>
              <a:spcAft>
                <a:spcPct val="0"/>
              </a:spcAft>
              <a:defRPr/>
            </a:pPr>
            <a:r>
              <a:rPr lang="en-US" sz="2800" b="1">
                <a:solidFill>
                  <a:srgbClr val="CC0000"/>
                </a:solidFill>
              </a:rPr>
              <a:t>UPR</a:t>
            </a:r>
          </a:p>
        </p:txBody>
      </p:sp>
      <p:sp>
        <p:nvSpPr>
          <p:cNvPr id="137" name="Ellipse 136"/>
          <p:cNvSpPr/>
          <p:nvPr/>
        </p:nvSpPr>
        <p:spPr>
          <a:xfrm>
            <a:off x="6643688" y="1928813"/>
            <a:ext cx="428625" cy="500062"/>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r>
              <a:rPr lang="en-US" sz="4000" b="1">
                <a:solidFill>
                  <a:srgbClr val="CC0000"/>
                </a:solidFill>
              </a:rPr>
              <a:t>+</a:t>
            </a:r>
            <a:endParaRPr lang="en-US" sz="2400" b="1">
              <a:solidFill>
                <a:srgbClr val="CC0000"/>
              </a:solidFill>
            </a:endParaRPr>
          </a:p>
        </p:txBody>
      </p:sp>
    </p:spTree>
    <p:extLst>
      <p:ext uri="{BB962C8B-B14F-4D97-AF65-F5344CB8AC3E}">
        <p14:creationId xmlns:p14="http://schemas.microsoft.com/office/powerpoint/2010/main" val="2066338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nthesitis2"/>
          <p:cNvPicPr>
            <a:picLocks noGrp="1" noChangeAspect="1" noChangeArrowheads="1"/>
          </p:cNvPicPr>
          <p:nvPr>
            <p:ph idx="1"/>
          </p:nvPr>
        </p:nvPicPr>
        <p:blipFill>
          <a:blip r:embed="rId2" cstate="print"/>
          <a:srcRect/>
          <a:stretch>
            <a:fillRect/>
          </a:stretch>
        </p:blipFill>
        <p:spPr>
          <a:xfrm>
            <a:off x="1115616" y="692696"/>
            <a:ext cx="6455563" cy="5256584"/>
          </a:xfrm>
          <a:noFill/>
        </p:spPr>
      </p:pic>
    </p:spTree>
    <p:extLst>
      <p:ext uri="{BB962C8B-B14F-4D97-AF65-F5344CB8AC3E}">
        <p14:creationId xmlns:p14="http://schemas.microsoft.com/office/powerpoint/2010/main" val="67038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algn="l" rtl="0"/>
            <a:r>
              <a:rPr lang="en-US" dirty="0">
                <a:solidFill>
                  <a:schemeClr val="hlink"/>
                </a:solidFill>
              </a:rPr>
              <a:t>Inflammatory back pain</a:t>
            </a:r>
          </a:p>
        </p:txBody>
      </p:sp>
      <p:sp>
        <p:nvSpPr>
          <p:cNvPr id="205827" name="Rectangle 3"/>
          <p:cNvSpPr>
            <a:spLocks noGrp="1" noChangeArrowheads="1"/>
          </p:cNvSpPr>
          <p:nvPr>
            <p:ph type="body" idx="1"/>
          </p:nvPr>
        </p:nvSpPr>
        <p:spPr/>
        <p:txBody>
          <a:bodyPr/>
          <a:lstStyle/>
          <a:p>
            <a:pPr algn="l" rtl="0"/>
            <a:r>
              <a:rPr lang="en-US"/>
              <a:t>Onset before age 40</a:t>
            </a:r>
          </a:p>
          <a:p>
            <a:pPr algn="l" rtl="0"/>
            <a:r>
              <a:rPr lang="en-US"/>
              <a:t>Insidious onset</a:t>
            </a:r>
          </a:p>
          <a:p>
            <a:pPr algn="l" rtl="0"/>
            <a:r>
              <a:rPr lang="en-US"/>
              <a:t>Persistence for at least 3 months</a:t>
            </a:r>
          </a:p>
          <a:p>
            <a:pPr algn="l" rtl="0"/>
            <a:r>
              <a:rPr lang="en-US"/>
              <a:t>Associated with morning stiffness</a:t>
            </a:r>
          </a:p>
          <a:p>
            <a:pPr algn="l" rtl="0"/>
            <a:r>
              <a:rPr lang="en-US"/>
              <a:t>Improvement with exercise</a:t>
            </a:r>
          </a:p>
          <a:p>
            <a:pPr algn="l" rtl="0">
              <a:buFont typeface="Wingdings" pitchFamily="2" charset="2"/>
              <a:buNone/>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171400"/>
            <a:ext cx="7772400" cy="914384"/>
          </a:xfrm>
        </p:spPr>
        <p:txBody>
          <a:bodyPr/>
          <a:lstStyle/>
          <a:p>
            <a:r>
              <a:rPr lang="en-GB" sz="2000" b="1" dirty="0" smtClean="0">
                <a:latin typeface="Arial" pitchFamily="34" charset="0"/>
                <a:cs typeface="Arial" pitchFamily="34" charset="0"/>
              </a:rPr>
              <a:t>Comparison of inflammatory and mechanical back pain</a:t>
            </a:r>
            <a:endParaRPr lang="ar-IQ" sz="2000" b="1" dirty="0"/>
          </a:p>
        </p:txBody>
      </p:sp>
      <p:pic>
        <p:nvPicPr>
          <p:cNvPr id="4" name="Picture 2"/>
          <p:cNvPicPr>
            <a:picLocks noGrp="1" noChangeAspect="1" noChangeArrowheads="1"/>
          </p:cNvPicPr>
          <p:nvPr>
            <p:ph idx="1"/>
          </p:nvPr>
        </p:nvPicPr>
        <p:blipFill>
          <a:blip r:embed="rId2"/>
          <a:srcRect/>
          <a:stretch>
            <a:fillRect/>
          </a:stretch>
        </p:blipFill>
        <p:spPr bwMode="auto">
          <a:xfrm>
            <a:off x="3549139" y="1214422"/>
            <a:ext cx="1994921" cy="5214974"/>
          </a:xfrm>
          <a:prstGeom prst="rect">
            <a:avLst/>
          </a:prstGeom>
          <a:noFill/>
          <a:ln w="9525">
            <a:noFill/>
            <a:miter lim="800000"/>
            <a:headEnd/>
            <a:tailEnd/>
          </a:ln>
          <a:effectLst/>
        </p:spPr>
      </p:pic>
      <p:sp>
        <p:nvSpPr>
          <p:cNvPr id="5" name="Rounded Rectangle 2"/>
          <p:cNvSpPr/>
          <p:nvPr/>
        </p:nvSpPr>
        <p:spPr>
          <a:xfrm>
            <a:off x="2786050" y="1214422"/>
            <a:ext cx="1271600" cy="500066"/>
          </a:xfrm>
          <a:prstGeom prst="round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sz="2800" dirty="0">
                <a:solidFill>
                  <a:srgbClr val="000000"/>
                </a:solidFill>
              </a:rPr>
              <a:t>IBP</a:t>
            </a:r>
          </a:p>
        </p:txBody>
      </p:sp>
      <p:sp>
        <p:nvSpPr>
          <p:cNvPr id="6" name="Rounded Rectangle 8"/>
          <p:cNvSpPr/>
          <p:nvPr/>
        </p:nvSpPr>
        <p:spPr>
          <a:xfrm>
            <a:off x="2411413" y="1911350"/>
            <a:ext cx="1368425" cy="504825"/>
          </a:xfrm>
          <a:prstGeom prst="roundRect">
            <a:avLst/>
          </a:prstGeom>
          <a:solidFill>
            <a:schemeClr val="accent6">
              <a:alpha val="3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rPr>
              <a:t>Age at onset &lt;40 years</a:t>
            </a:r>
          </a:p>
        </p:txBody>
      </p:sp>
      <p:sp>
        <p:nvSpPr>
          <p:cNvPr id="7" name="Rounded Rectangle 9"/>
          <p:cNvSpPr/>
          <p:nvPr/>
        </p:nvSpPr>
        <p:spPr>
          <a:xfrm>
            <a:off x="1500167" y="2627313"/>
            <a:ext cx="2171722" cy="515935"/>
          </a:xfrm>
          <a:prstGeom prst="roundRect">
            <a:avLst/>
          </a:prstGeom>
          <a:solidFill>
            <a:schemeClr val="accent6">
              <a:alpha val="3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rPr>
              <a:t>Insidious onset; less likely to be acute</a:t>
            </a:r>
          </a:p>
        </p:txBody>
      </p:sp>
      <p:sp>
        <p:nvSpPr>
          <p:cNvPr id="8" name="Rounded Rectangle 10"/>
          <p:cNvSpPr/>
          <p:nvPr/>
        </p:nvSpPr>
        <p:spPr>
          <a:xfrm>
            <a:off x="1928795" y="3341688"/>
            <a:ext cx="1779606" cy="504825"/>
          </a:xfrm>
          <a:prstGeom prst="roundRect">
            <a:avLst/>
          </a:prstGeom>
          <a:solidFill>
            <a:schemeClr val="accent6">
              <a:alpha val="3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rPr>
              <a:t>Pain improves with exercise</a:t>
            </a:r>
          </a:p>
        </p:txBody>
      </p:sp>
      <p:sp>
        <p:nvSpPr>
          <p:cNvPr id="9" name="Rounded Rectangle 11"/>
          <p:cNvSpPr/>
          <p:nvPr/>
        </p:nvSpPr>
        <p:spPr>
          <a:xfrm>
            <a:off x="1928795" y="4057650"/>
            <a:ext cx="2066944" cy="503238"/>
          </a:xfrm>
          <a:prstGeom prst="roundRect">
            <a:avLst/>
          </a:prstGeom>
          <a:solidFill>
            <a:schemeClr val="accent6">
              <a:alpha val="3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rPr>
              <a:t>Pain does not improve with rest </a:t>
            </a:r>
          </a:p>
        </p:txBody>
      </p:sp>
      <p:sp>
        <p:nvSpPr>
          <p:cNvPr id="10" name="Rounded Rectangle 12"/>
          <p:cNvSpPr/>
          <p:nvPr/>
        </p:nvSpPr>
        <p:spPr>
          <a:xfrm>
            <a:off x="357158" y="4772025"/>
            <a:ext cx="3710017" cy="503238"/>
          </a:xfrm>
          <a:prstGeom prst="roundRect">
            <a:avLst/>
          </a:prstGeom>
          <a:solidFill>
            <a:schemeClr val="accent6">
              <a:alpha val="3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rPr>
              <a:t>Pain at night that may wake patient during second half of the night </a:t>
            </a:r>
          </a:p>
        </p:txBody>
      </p:sp>
      <p:sp>
        <p:nvSpPr>
          <p:cNvPr id="11" name="Rounded Rectangle 13"/>
          <p:cNvSpPr/>
          <p:nvPr/>
        </p:nvSpPr>
        <p:spPr>
          <a:xfrm>
            <a:off x="785787" y="5486400"/>
            <a:ext cx="2922614" cy="504825"/>
          </a:xfrm>
          <a:prstGeom prst="roundRect">
            <a:avLst/>
          </a:prstGeom>
          <a:solidFill>
            <a:schemeClr val="accent6">
              <a:alpha val="3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000000"/>
                </a:solidFill>
              </a:rPr>
              <a:t>Morning stiffness &gt;30 minutes</a:t>
            </a:r>
          </a:p>
        </p:txBody>
      </p:sp>
      <p:sp>
        <p:nvSpPr>
          <p:cNvPr id="12" name="Rounded Rectangle 14"/>
          <p:cNvSpPr/>
          <p:nvPr/>
        </p:nvSpPr>
        <p:spPr>
          <a:xfrm>
            <a:off x="5580062" y="1142984"/>
            <a:ext cx="1277953" cy="606441"/>
          </a:xfrm>
          <a:prstGeom prst="round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GB" sz="2800" b="1" dirty="0">
                <a:solidFill>
                  <a:srgbClr val="FFFFFF"/>
                </a:solidFill>
              </a:rPr>
              <a:t>MBP</a:t>
            </a:r>
          </a:p>
        </p:txBody>
      </p:sp>
      <p:sp>
        <p:nvSpPr>
          <p:cNvPr id="13" name="Rounded Rectangle 15"/>
          <p:cNvSpPr/>
          <p:nvPr/>
        </p:nvSpPr>
        <p:spPr>
          <a:xfrm>
            <a:off x="5360988" y="2093913"/>
            <a:ext cx="1925656" cy="503237"/>
          </a:xfrm>
          <a:prstGeom prst="roundRect">
            <a:avLst/>
          </a:prstGeom>
          <a:solidFill>
            <a:srgbClr val="99FFCC"/>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1600" dirty="0">
                <a:solidFill>
                  <a:srgbClr val="000000">
                    <a:lumMod val="75000"/>
                  </a:srgbClr>
                </a:solidFill>
              </a:rPr>
              <a:t>Age at onset; any age</a:t>
            </a:r>
          </a:p>
        </p:txBody>
      </p:sp>
      <p:sp>
        <p:nvSpPr>
          <p:cNvPr id="14" name="Rounded Rectangle 16"/>
          <p:cNvSpPr/>
          <p:nvPr/>
        </p:nvSpPr>
        <p:spPr>
          <a:xfrm>
            <a:off x="5003800" y="2857496"/>
            <a:ext cx="2211406" cy="571504"/>
          </a:xfrm>
          <a:prstGeom prst="roundRect">
            <a:avLst/>
          </a:prstGeom>
          <a:solidFill>
            <a:srgbClr val="99FFCC"/>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1600" dirty="0">
                <a:solidFill>
                  <a:srgbClr val="000000">
                    <a:lumMod val="75000"/>
                  </a:srgbClr>
                </a:solidFill>
              </a:rPr>
              <a:t>Variable onset; may be acute</a:t>
            </a:r>
          </a:p>
        </p:txBody>
      </p:sp>
      <p:sp>
        <p:nvSpPr>
          <p:cNvPr id="15" name="Rounded Rectangle 17"/>
          <p:cNvSpPr/>
          <p:nvPr/>
        </p:nvSpPr>
        <p:spPr>
          <a:xfrm>
            <a:off x="5370512" y="3857629"/>
            <a:ext cx="1987569" cy="684210"/>
          </a:xfrm>
          <a:prstGeom prst="roundRect">
            <a:avLst/>
          </a:prstGeom>
          <a:solidFill>
            <a:srgbClr val="99FFCC"/>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1600" dirty="0">
                <a:solidFill>
                  <a:srgbClr val="000000">
                    <a:lumMod val="75000"/>
                  </a:srgbClr>
                </a:solidFill>
              </a:rPr>
              <a:t>Pain may worsen with movement</a:t>
            </a:r>
          </a:p>
        </p:txBody>
      </p:sp>
      <p:sp>
        <p:nvSpPr>
          <p:cNvPr id="16" name="Rounded Rectangle 18"/>
          <p:cNvSpPr/>
          <p:nvPr/>
        </p:nvSpPr>
        <p:spPr>
          <a:xfrm>
            <a:off x="5143504" y="4973638"/>
            <a:ext cx="2124071" cy="504825"/>
          </a:xfrm>
          <a:prstGeom prst="roundRect">
            <a:avLst/>
          </a:prstGeom>
          <a:solidFill>
            <a:srgbClr val="99FFCC"/>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1600" dirty="0">
                <a:solidFill>
                  <a:srgbClr val="000000">
                    <a:lumMod val="75000"/>
                  </a:srgbClr>
                </a:solidFill>
              </a:rPr>
              <a:t>Pain often improves with rest </a:t>
            </a:r>
          </a:p>
        </p:txBody>
      </p:sp>
    </p:spTree>
    <p:extLst>
      <p:ext uri="{BB962C8B-B14F-4D97-AF65-F5344CB8AC3E}">
        <p14:creationId xmlns:p14="http://schemas.microsoft.com/office/powerpoint/2010/main" val="206860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SYMPTOMS AND SIGNS</a:t>
            </a:r>
            <a:endParaRPr lang="en-US" dirty="0"/>
          </a:p>
        </p:txBody>
      </p:sp>
      <p:sp>
        <p:nvSpPr>
          <p:cNvPr id="3" name="Content Placeholder 2"/>
          <p:cNvSpPr>
            <a:spLocks noGrp="1"/>
          </p:cNvSpPr>
          <p:nvPr>
            <p:ph sz="quarter" idx="1"/>
          </p:nvPr>
        </p:nvSpPr>
        <p:spPr/>
        <p:txBody>
          <a:bodyPr/>
          <a:lstStyle/>
          <a:p>
            <a:pPr algn="l" rtl="0"/>
            <a:r>
              <a:rPr lang="en-US" dirty="0"/>
              <a:t>The typical presenting symptom in </a:t>
            </a:r>
            <a:r>
              <a:rPr lang="en-US" dirty="0" err="1"/>
              <a:t>ankylosing</a:t>
            </a:r>
            <a:r>
              <a:rPr lang="en-US" dirty="0"/>
              <a:t> </a:t>
            </a:r>
            <a:r>
              <a:rPr lang="en-US" dirty="0" err="1"/>
              <a:t>spondylitis</a:t>
            </a:r>
            <a:r>
              <a:rPr lang="en-US" dirty="0"/>
              <a:t> is the insidious onset </a:t>
            </a:r>
            <a:r>
              <a:rPr lang="en-US" dirty="0" smtClean="0"/>
              <a:t>of inflammatory </a:t>
            </a:r>
            <a:r>
              <a:rPr lang="en-US" dirty="0"/>
              <a:t>low back pain </a:t>
            </a:r>
            <a:r>
              <a:rPr lang="en-US" dirty="0" smtClean="0"/>
              <a:t>due to </a:t>
            </a:r>
            <a:r>
              <a:rPr lang="en-US" dirty="0" err="1">
                <a:solidFill>
                  <a:srgbClr val="00B0F0"/>
                </a:solidFill>
              </a:rPr>
              <a:t>sacroiliitis</a:t>
            </a:r>
            <a:r>
              <a:rPr lang="en-US" dirty="0" smtClean="0"/>
              <a:t>.</a:t>
            </a:r>
          </a:p>
          <a:p>
            <a:pPr algn="l" rtl="0"/>
            <a:r>
              <a:rPr lang="en-US" dirty="0"/>
              <a:t>The pain is dull and located in the lower lumbar </a:t>
            </a:r>
            <a:r>
              <a:rPr lang="en-US" dirty="0" smtClean="0"/>
              <a:t>regions.</a:t>
            </a:r>
          </a:p>
          <a:p>
            <a:pPr algn="l" rtl="0"/>
            <a:r>
              <a:rPr lang="en-US" dirty="0" smtClean="0"/>
              <a:t>Some </a:t>
            </a:r>
            <a:r>
              <a:rPr lang="en-US" dirty="0"/>
              <a:t>describe a deep </a:t>
            </a:r>
            <a:r>
              <a:rPr lang="en-US" dirty="0" smtClean="0"/>
              <a:t>alternating buttock </a:t>
            </a:r>
            <a:r>
              <a:rPr lang="en-US" dirty="0"/>
              <a:t>pain.</a:t>
            </a:r>
          </a:p>
        </p:txBody>
      </p:sp>
      <p:pic>
        <p:nvPicPr>
          <p:cNvPr id="4" name="Picture 4" descr="back"/>
          <p:cNvPicPr>
            <a:picLocks noChangeAspect="1" noChangeArrowheads="1"/>
          </p:cNvPicPr>
          <p:nvPr/>
        </p:nvPicPr>
        <p:blipFill>
          <a:blip r:embed="rId2"/>
          <a:srcRect/>
          <a:stretch>
            <a:fillRect/>
          </a:stretch>
        </p:blipFill>
        <p:spPr bwMode="auto">
          <a:xfrm>
            <a:off x="7543800" y="0"/>
            <a:ext cx="1293813" cy="17144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l" rtl="0"/>
            <a:r>
              <a:rPr lang="en-US" dirty="0" smtClean="0"/>
              <a:t>The </a:t>
            </a:r>
            <a:r>
              <a:rPr lang="en-US" dirty="0"/>
              <a:t>pain worsens with rest, improves with activity, and is accompanied by morning stiffness that lasts </a:t>
            </a:r>
            <a:r>
              <a:rPr lang="en-US" dirty="0" smtClean="0"/>
              <a:t>30 minutes </a:t>
            </a:r>
            <a:r>
              <a:rPr lang="en-US" dirty="0"/>
              <a:t>or longer</a:t>
            </a:r>
            <a:r>
              <a:rPr lang="en-US" dirty="0" smtClean="0"/>
              <a:t>.</a:t>
            </a:r>
          </a:p>
          <a:p>
            <a:pPr algn="l" rtl="0"/>
            <a:r>
              <a:rPr lang="en-US" dirty="0"/>
              <a:t>Patients often describe awakening from sleep and pacing in order to relieve nocturnal </a:t>
            </a:r>
            <a:r>
              <a:rPr lang="en-US" dirty="0" smtClean="0"/>
              <a:t>pain—a rare </a:t>
            </a:r>
            <a:r>
              <a:rPr lang="en-US" dirty="0"/>
              <a:t>complaint in patients with mechanical back pain.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58" y="1849438"/>
            <a:ext cx="8572560" cy="4114800"/>
          </a:xfrm>
        </p:spPr>
        <p:txBody>
          <a:bodyPr/>
          <a:lstStyle/>
          <a:p>
            <a:pPr algn="l" rtl="0"/>
            <a:r>
              <a:rPr lang="en-US" dirty="0"/>
              <a:t>Involvement of the spine (</a:t>
            </a:r>
            <a:r>
              <a:rPr lang="en-US" dirty="0" err="1">
                <a:solidFill>
                  <a:srgbClr val="00B0F0"/>
                </a:solidFill>
              </a:rPr>
              <a:t>spondylitis</a:t>
            </a:r>
            <a:r>
              <a:rPr lang="en-US" dirty="0"/>
              <a:t>) is the major source of morbidity</a:t>
            </a:r>
            <a:r>
              <a:rPr lang="en-US" dirty="0" smtClean="0"/>
              <a:t>.</a:t>
            </a:r>
          </a:p>
          <a:p>
            <a:pPr algn="l" rtl="0"/>
            <a:r>
              <a:rPr lang="en-US" dirty="0" err="1" smtClean="0"/>
              <a:t>Ankylosing</a:t>
            </a:r>
            <a:r>
              <a:rPr lang="en-US" dirty="0" smtClean="0"/>
              <a:t> </a:t>
            </a:r>
            <a:r>
              <a:rPr lang="en-US" dirty="0" err="1"/>
              <a:t>spondylitis</a:t>
            </a:r>
            <a:r>
              <a:rPr lang="en-US" dirty="0"/>
              <a:t> can involve the lumbar, thoracic, and cervical spine. </a:t>
            </a:r>
            <a:endParaRPr lang="en-US" dirty="0" smtClean="0"/>
          </a:p>
          <a:p>
            <a:pPr algn="l" rtl="0"/>
            <a:r>
              <a:rPr lang="en-US" dirty="0" smtClean="0"/>
              <a:t>Over </a:t>
            </a:r>
            <a:r>
              <a:rPr lang="en-US" dirty="0"/>
              <a:t>time </a:t>
            </a:r>
            <a:r>
              <a:rPr lang="en-US" dirty="0" smtClean="0"/>
              <a:t>the accumulation </a:t>
            </a:r>
            <a:r>
              <a:rPr lang="en-US" dirty="0"/>
              <a:t>of pathologic changes can lead to loss of spinal mobility, particularly of the lumbar spine.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l" rtl="0"/>
            <a:r>
              <a:rPr lang="en-US" dirty="0"/>
              <a:t>Involvement of the </a:t>
            </a:r>
            <a:r>
              <a:rPr lang="en-US" dirty="0" err="1">
                <a:solidFill>
                  <a:srgbClr val="00B0F0"/>
                </a:solidFill>
              </a:rPr>
              <a:t>costovertebral</a:t>
            </a:r>
            <a:r>
              <a:rPr lang="en-US" dirty="0">
                <a:solidFill>
                  <a:srgbClr val="00B0F0"/>
                </a:solidFill>
              </a:rPr>
              <a:t> and </a:t>
            </a:r>
            <a:r>
              <a:rPr lang="en-US" dirty="0" err="1">
                <a:solidFill>
                  <a:srgbClr val="00B0F0"/>
                </a:solidFill>
              </a:rPr>
              <a:t>costochondral</a:t>
            </a:r>
            <a:r>
              <a:rPr lang="en-US" dirty="0">
                <a:solidFill>
                  <a:srgbClr val="00B0F0"/>
                </a:solidFill>
              </a:rPr>
              <a:t> joints</a:t>
            </a:r>
            <a:r>
              <a:rPr lang="en-US" dirty="0"/>
              <a:t> commonly leads to impaired chest expansion </a:t>
            </a:r>
            <a:r>
              <a:rPr lang="en-US" dirty="0" smtClean="0"/>
              <a:t>(&lt;2.5 cm difference </a:t>
            </a:r>
            <a:r>
              <a:rPr lang="en-US" dirty="0"/>
              <a:t>between full inspiration and full expiration when measured at the fourth </a:t>
            </a:r>
            <a:r>
              <a:rPr lang="en-US" dirty="0" err="1"/>
              <a:t>intercostal</a:t>
            </a:r>
            <a:r>
              <a:rPr lang="en-US" dirty="0"/>
              <a:t> space) </a:t>
            </a:r>
          </a:p>
          <a:p>
            <a:pPr algn="l" rtl="0"/>
            <a:r>
              <a:rPr lang="en-US" dirty="0" smtClean="0"/>
              <a:t>Occasionally this produces </a:t>
            </a:r>
            <a:r>
              <a:rPr lang="en-US" dirty="0"/>
              <a:t>pain with deep breathing, coughing, or sneezing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00B0F0"/>
                </a:solidFill>
              </a:rPr>
              <a:t>Peripheral Joint Manifestations</a:t>
            </a:r>
            <a:endParaRPr lang="en-US" sz="3200" dirty="0">
              <a:solidFill>
                <a:srgbClr val="00B0F0"/>
              </a:solidFill>
            </a:endParaRPr>
          </a:p>
        </p:txBody>
      </p:sp>
      <p:sp>
        <p:nvSpPr>
          <p:cNvPr id="3" name="Content Placeholder 2"/>
          <p:cNvSpPr>
            <a:spLocks noGrp="1"/>
          </p:cNvSpPr>
          <p:nvPr>
            <p:ph sz="quarter" idx="1"/>
          </p:nvPr>
        </p:nvSpPr>
        <p:spPr/>
        <p:txBody>
          <a:bodyPr/>
          <a:lstStyle/>
          <a:p>
            <a:pPr algn="l" rtl="0"/>
            <a:r>
              <a:rPr lang="en-US" dirty="0" err="1"/>
              <a:t>M</a:t>
            </a:r>
            <a:r>
              <a:rPr lang="en-US" dirty="0" err="1" smtClean="0"/>
              <a:t>onarticular</a:t>
            </a:r>
            <a:r>
              <a:rPr lang="en-US" dirty="0" smtClean="0"/>
              <a:t> </a:t>
            </a:r>
            <a:r>
              <a:rPr lang="en-US" dirty="0"/>
              <a:t>or asymmetric </a:t>
            </a:r>
            <a:r>
              <a:rPr lang="en-US" dirty="0" err="1" smtClean="0"/>
              <a:t>oligoarticular</a:t>
            </a:r>
            <a:r>
              <a:rPr lang="en-US" dirty="0" smtClean="0"/>
              <a:t>.</a:t>
            </a:r>
          </a:p>
          <a:p>
            <a:pPr algn="l" rtl="0"/>
            <a:r>
              <a:rPr lang="en-US" dirty="0" smtClean="0"/>
              <a:t>Develops </a:t>
            </a:r>
            <a:r>
              <a:rPr lang="en-US" dirty="0"/>
              <a:t>in approximately one-third </a:t>
            </a:r>
            <a:r>
              <a:rPr lang="en-US" dirty="0" smtClean="0"/>
              <a:t>of patients.</a:t>
            </a:r>
          </a:p>
          <a:p>
            <a:pPr algn="l" rtl="0"/>
            <a:r>
              <a:rPr lang="en-US" dirty="0" smtClean="0"/>
              <a:t>Most </a:t>
            </a:r>
            <a:r>
              <a:rPr lang="en-US" dirty="0"/>
              <a:t>often affects large joints of the lower extremities. </a:t>
            </a:r>
            <a:endParaRPr lang="en-US" dirty="0" smtClean="0"/>
          </a:p>
          <a:p>
            <a:pPr algn="l" rtl="0"/>
            <a:r>
              <a:rPr lang="en-US" dirty="0" smtClean="0"/>
              <a:t>Hip disease develops </a:t>
            </a:r>
            <a:r>
              <a:rPr lang="en-US" dirty="0"/>
              <a:t>in approximately 50% of patients and is a major source of morbidity.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57200"/>
            <a:ext cx="7772400" cy="1143000"/>
          </a:xfrm>
        </p:spPr>
        <p:txBody>
          <a:bodyPr/>
          <a:lstStyle/>
          <a:p>
            <a:pPr eaLnBrk="1" hangingPunct="1"/>
            <a:r>
              <a:rPr lang="en-US" smtClean="0">
                <a:latin typeface="Arial" charset="0"/>
              </a:rPr>
              <a:t>Objectives</a:t>
            </a:r>
          </a:p>
        </p:txBody>
      </p:sp>
      <p:graphicFrame>
        <p:nvGraphicFramePr>
          <p:cNvPr id="2" name="Diagram 1"/>
          <p:cNvGraphicFramePr/>
          <p:nvPr>
            <p:custDataLst>
              <p:tags r:id="rId2"/>
            </p:custDataLst>
            <p:extLst>
              <p:ext uri="{D42A27DB-BD31-4B8C-83A1-F6EECF244321}">
                <p14:modId xmlns:p14="http://schemas.microsoft.com/office/powerpoint/2010/main" val="536116242"/>
              </p:ext>
            </p:extLst>
          </p:nvPr>
        </p:nvGraphicFramePr>
        <p:xfrm>
          <a:off x="457200" y="1752600"/>
          <a:ext cx="81534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305066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85794"/>
            <a:ext cx="7772400" cy="966806"/>
          </a:xfrm>
        </p:spPr>
        <p:txBody>
          <a:bodyPr>
            <a:normAutofit fontScale="90000"/>
          </a:bodyPr>
          <a:lstStyle/>
          <a:p>
            <a:pPr algn="l"/>
            <a:r>
              <a:rPr lang="en-US" b="1" dirty="0" err="1" smtClean="0">
                <a:solidFill>
                  <a:srgbClr val="00B0F0"/>
                </a:solidFill>
              </a:rPr>
              <a:t>Enthesitis</a:t>
            </a:r>
            <a:r>
              <a:rPr lang="en-US" b="1" dirty="0" smtClean="0"/>
              <a:t/>
            </a:r>
            <a:br>
              <a:rPr lang="en-US" b="1" dirty="0" smtClean="0"/>
            </a:br>
            <a:endParaRPr lang="en-US" dirty="0"/>
          </a:p>
        </p:txBody>
      </p:sp>
      <p:sp>
        <p:nvSpPr>
          <p:cNvPr id="3" name="Content Placeholder 2"/>
          <p:cNvSpPr>
            <a:spLocks noGrp="1"/>
          </p:cNvSpPr>
          <p:nvPr>
            <p:ph sz="quarter" idx="1"/>
          </p:nvPr>
        </p:nvSpPr>
        <p:spPr/>
        <p:txBody>
          <a:bodyPr>
            <a:normAutofit/>
          </a:bodyPr>
          <a:lstStyle/>
          <a:p>
            <a:pPr algn="l" rtl="0"/>
            <a:r>
              <a:rPr lang="en-US" dirty="0" smtClean="0"/>
              <a:t>Involvement </a:t>
            </a:r>
            <a:r>
              <a:rPr lang="en-US" dirty="0"/>
              <a:t>of insertion sites around the pelvis (the </a:t>
            </a:r>
            <a:r>
              <a:rPr lang="en-US" dirty="0" err="1"/>
              <a:t>ischial</a:t>
            </a:r>
            <a:r>
              <a:rPr lang="en-US" dirty="0"/>
              <a:t> </a:t>
            </a:r>
            <a:r>
              <a:rPr lang="en-US" dirty="0" err="1"/>
              <a:t>tuberosities</a:t>
            </a:r>
            <a:r>
              <a:rPr lang="en-US" dirty="0"/>
              <a:t>, iliac crests, and greater trochanters) </a:t>
            </a:r>
            <a:r>
              <a:rPr lang="en-US" dirty="0" smtClean="0"/>
              <a:t>. Achilles </a:t>
            </a:r>
            <a:r>
              <a:rPr lang="en-US" dirty="0"/>
              <a:t>tendinitis </a:t>
            </a:r>
            <a:r>
              <a:rPr lang="en-US" dirty="0" smtClean="0"/>
              <a:t>and </a:t>
            </a:r>
            <a:r>
              <a:rPr lang="en-US" dirty="0" err="1" smtClean="0"/>
              <a:t>enthesitis</a:t>
            </a:r>
            <a:r>
              <a:rPr lang="en-US" dirty="0" smtClean="0"/>
              <a:t> </a:t>
            </a:r>
            <a:r>
              <a:rPr lang="en-US" dirty="0"/>
              <a:t>at the site of the insertion of the plantar fascia onto the calcaneus can cause unilateral or bilateral </a:t>
            </a:r>
            <a:r>
              <a:rPr lang="en-US" dirty="0" smtClean="0"/>
              <a:t>heel pain.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rPr>
              <a:t>Ocular</a:t>
            </a:r>
            <a:endParaRPr lang="en-US" dirty="0">
              <a:solidFill>
                <a:srgbClr val="00B0F0"/>
              </a:solidFill>
            </a:endParaRPr>
          </a:p>
        </p:txBody>
      </p:sp>
      <p:sp>
        <p:nvSpPr>
          <p:cNvPr id="3" name="Content Placeholder 2"/>
          <p:cNvSpPr>
            <a:spLocks noGrp="1"/>
          </p:cNvSpPr>
          <p:nvPr>
            <p:ph sz="quarter" idx="1"/>
          </p:nvPr>
        </p:nvSpPr>
        <p:spPr>
          <a:xfrm>
            <a:off x="685800" y="1981200"/>
            <a:ext cx="8315356" cy="4114800"/>
          </a:xfrm>
        </p:spPr>
        <p:txBody>
          <a:bodyPr>
            <a:normAutofit fontScale="92500" lnSpcReduction="10000"/>
          </a:bodyPr>
          <a:lstStyle/>
          <a:p>
            <a:pPr algn="l" rtl="0"/>
            <a:r>
              <a:rPr lang="en-US" dirty="0"/>
              <a:t>The most common extra-</a:t>
            </a:r>
            <a:r>
              <a:rPr lang="en-US" dirty="0" err="1"/>
              <a:t>articular</a:t>
            </a:r>
            <a:r>
              <a:rPr lang="en-US" dirty="0"/>
              <a:t> manifestation of </a:t>
            </a:r>
            <a:r>
              <a:rPr lang="en-US" dirty="0" err="1"/>
              <a:t>ankylosing</a:t>
            </a:r>
            <a:r>
              <a:rPr lang="en-US" dirty="0"/>
              <a:t> </a:t>
            </a:r>
            <a:r>
              <a:rPr lang="en-US" dirty="0" err="1"/>
              <a:t>spondylitis</a:t>
            </a:r>
            <a:r>
              <a:rPr lang="en-US" dirty="0"/>
              <a:t> is </a:t>
            </a:r>
            <a:r>
              <a:rPr lang="en-US" dirty="0">
                <a:solidFill>
                  <a:srgbClr val="C00000"/>
                </a:solidFill>
              </a:rPr>
              <a:t>acute anterior </a:t>
            </a:r>
            <a:r>
              <a:rPr lang="en-US" dirty="0" err="1" smtClean="0">
                <a:solidFill>
                  <a:srgbClr val="C00000"/>
                </a:solidFill>
              </a:rPr>
              <a:t>uveitis</a:t>
            </a:r>
            <a:r>
              <a:rPr lang="en-US" dirty="0" smtClean="0"/>
              <a:t>.</a:t>
            </a:r>
          </a:p>
          <a:p>
            <a:pPr algn="l" rtl="0"/>
            <a:r>
              <a:rPr lang="en-US" dirty="0"/>
              <a:t>It is heralded by the acute or </a:t>
            </a:r>
            <a:r>
              <a:rPr lang="en-US" dirty="0" err="1"/>
              <a:t>subacute</a:t>
            </a:r>
            <a:r>
              <a:rPr lang="en-US" dirty="0"/>
              <a:t> onset of unilateral eye </a:t>
            </a:r>
            <a:r>
              <a:rPr lang="en-US" dirty="0" smtClean="0"/>
              <a:t>pain, photophobia</a:t>
            </a:r>
            <a:r>
              <a:rPr lang="en-US" dirty="0"/>
              <a:t>, blurred vision, and increased </a:t>
            </a:r>
            <a:r>
              <a:rPr lang="en-US" dirty="0" err="1"/>
              <a:t>lacrimation</a:t>
            </a:r>
            <a:r>
              <a:rPr lang="en-US" dirty="0" smtClean="0"/>
              <a:t>.</a:t>
            </a:r>
          </a:p>
          <a:p>
            <a:pPr algn="l" rtl="0"/>
            <a:r>
              <a:rPr lang="en-US" dirty="0"/>
              <a:t>Anterior uveitis can precede the onset </a:t>
            </a:r>
            <a:r>
              <a:rPr lang="en-US" dirty="0" smtClean="0"/>
              <a:t>of </a:t>
            </a:r>
            <a:r>
              <a:rPr lang="en-US" dirty="0" err="1" smtClean="0"/>
              <a:t>ankylosing</a:t>
            </a:r>
            <a:r>
              <a:rPr lang="en-US" dirty="0" smtClean="0"/>
              <a:t> </a:t>
            </a:r>
            <a:r>
              <a:rPr lang="en-US" dirty="0"/>
              <a:t>spondylitis by several </a:t>
            </a:r>
            <a:r>
              <a:rPr lang="en-US" dirty="0" smtClean="0"/>
              <a:t>years.</a:t>
            </a:r>
          </a:p>
          <a:p>
            <a:pPr algn="l" rtl="0"/>
            <a:r>
              <a:rPr lang="en-US" dirty="0" smtClean="0"/>
              <a:t>Anterior </a:t>
            </a:r>
            <a:r>
              <a:rPr lang="en-US" dirty="0" err="1"/>
              <a:t>uveitis</a:t>
            </a:r>
            <a:r>
              <a:rPr lang="en-US" dirty="0"/>
              <a:t> is strongly </a:t>
            </a:r>
            <a:r>
              <a:rPr lang="en-US" dirty="0" smtClean="0"/>
              <a:t>associated with </a:t>
            </a:r>
            <a:r>
              <a:rPr lang="en-US" dirty="0"/>
              <a:t>HLA-B27.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B0F0"/>
                </a:solidFill>
              </a:rPr>
              <a:t>Other Organs</a:t>
            </a:r>
            <a:endParaRPr lang="en-US" dirty="0">
              <a:solidFill>
                <a:srgbClr val="00B0F0"/>
              </a:solidFill>
            </a:endParaRPr>
          </a:p>
        </p:txBody>
      </p:sp>
      <p:sp>
        <p:nvSpPr>
          <p:cNvPr id="3" name="Content Placeholder 2"/>
          <p:cNvSpPr>
            <a:spLocks noGrp="1"/>
          </p:cNvSpPr>
          <p:nvPr>
            <p:ph sz="quarter" idx="1"/>
          </p:nvPr>
        </p:nvSpPr>
        <p:spPr>
          <a:xfrm>
            <a:off x="685800" y="1785926"/>
            <a:ext cx="8458200" cy="4310074"/>
          </a:xfrm>
        </p:spPr>
        <p:txBody>
          <a:bodyPr>
            <a:normAutofit fontScale="92500"/>
          </a:bodyPr>
          <a:lstStyle/>
          <a:p>
            <a:pPr algn="l" rtl="0"/>
            <a:r>
              <a:rPr lang="en-US" dirty="0"/>
              <a:t>A</a:t>
            </a:r>
            <a:r>
              <a:rPr lang="en-US" dirty="0" smtClean="0"/>
              <a:t>scending </a:t>
            </a:r>
            <a:r>
              <a:rPr lang="en-US" dirty="0" err="1"/>
              <a:t>aortitis</a:t>
            </a:r>
            <a:r>
              <a:rPr lang="en-US" dirty="0"/>
              <a:t>, aortic regurgitation, conduction abnormalities, </a:t>
            </a:r>
            <a:r>
              <a:rPr lang="en-US" dirty="0" smtClean="0"/>
              <a:t>and myocardial disease--- 1% </a:t>
            </a:r>
            <a:r>
              <a:rPr lang="en-US" dirty="0"/>
              <a:t>of patients with </a:t>
            </a:r>
            <a:r>
              <a:rPr lang="en-US" dirty="0" err="1"/>
              <a:t>ankylosing</a:t>
            </a:r>
            <a:r>
              <a:rPr lang="en-US" dirty="0"/>
              <a:t> </a:t>
            </a:r>
            <a:r>
              <a:rPr lang="en-US" dirty="0" err="1" smtClean="0"/>
              <a:t>spondylitis</a:t>
            </a:r>
            <a:r>
              <a:rPr lang="en-US" dirty="0" smtClean="0"/>
              <a:t>.</a:t>
            </a:r>
          </a:p>
          <a:p>
            <a:pPr algn="l" rtl="0"/>
            <a:r>
              <a:rPr lang="en-US" dirty="0"/>
              <a:t>S</a:t>
            </a:r>
            <a:r>
              <a:rPr lang="en-US" dirty="0" smtClean="0"/>
              <a:t>econdary </a:t>
            </a:r>
            <a:r>
              <a:rPr lang="en-US" dirty="0" err="1" smtClean="0"/>
              <a:t>amyloidosis</a:t>
            </a:r>
            <a:r>
              <a:rPr lang="en-US" dirty="0" smtClean="0"/>
              <a:t>.</a:t>
            </a:r>
          </a:p>
          <a:p>
            <a:pPr algn="l" rtl="0"/>
            <a:r>
              <a:rPr lang="en-US" dirty="0"/>
              <a:t>R</a:t>
            </a:r>
            <a:r>
              <a:rPr lang="en-US" dirty="0" smtClean="0"/>
              <a:t>etroperitoneal fibrosis.</a:t>
            </a:r>
          </a:p>
          <a:p>
            <a:pPr algn="l" rtl="0"/>
            <a:r>
              <a:rPr lang="en-US" dirty="0"/>
              <a:t>A</a:t>
            </a:r>
            <a:r>
              <a:rPr lang="en-US" dirty="0" smtClean="0"/>
              <a:t>pical pulmonary fibrosis disease </a:t>
            </a:r>
            <a:r>
              <a:rPr lang="en-US" dirty="0" err="1" smtClean="0"/>
              <a:t>radiographically</a:t>
            </a:r>
            <a:r>
              <a:rPr lang="en-US" dirty="0" smtClean="0"/>
              <a:t> </a:t>
            </a:r>
            <a:r>
              <a:rPr lang="en-US" dirty="0"/>
              <a:t>resembles reactivation of tuberculosis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306"/>
            <a:ext cx="2819400" cy="533400"/>
          </a:xfrm>
          <a:solidFill>
            <a:schemeClr val="tx2">
              <a:lumMod val="60000"/>
              <a:lumOff val="40000"/>
            </a:schemeClr>
          </a:solidFill>
        </p:spPr>
        <p:style>
          <a:lnRef idx="1">
            <a:schemeClr val="dk1"/>
          </a:lnRef>
          <a:fillRef idx="3">
            <a:schemeClr val="dk1"/>
          </a:fillRef>
          <a:effectRef idx="2">
            <a:schemeClr val="dk1"/>
          </a:effectRef>
          <a:fontRef idx="minor">
            <a:schemeClr val="lt1"/>
          </a:fontRef>
        </p:style>
        <p:txBody>
          <a:bodyPr/>
          <a:lstStyle/>
          <a:p>
            <a:pPr algn="l" rtl="0"/>
            <a:r>
              <a:rPr lang="en-US" sz="2400" dirty="0" smtClean="0"/>
              <a:t>Cervical mobility</a:t>
            </a:r>
            <a:endParaRPr lang="en-US" sz="2400" dirty="0"/>
          </a:p>
        </p:txBody>
      </p:sp>
      <p:sp>
        <p:nvSpPr>
          <p:cNvPr id="3" name="Content Placeholder 2"/>
          <p:cNvSpPr>
            <a:spLocks noGrp="1"/>
          </p:cNvSpPr>
          <p:nvPr>
            <p:ph sz="half" idx="1"/>
          </p:nvPr>
        </p:nvSpPr>
        <p:spPr>
          <a:xfrm>
            <a:off x="0" y="3286124"/>
            <a:ext cx="2895600" cy="2438400"/>
          </a:xfr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a:normAutofit/>
          </a:bodyPr>
          <a:lstStyle/>
          <a:p>
            <a:pPr algn="l" rtl="0">
              <a:buClr>
                <a:srgbClr val="FF0000"/>
              </a:buClr>
            </a:pPr>
            <a:r>
              <a:rPr lang="en-US" sz="2000" b="1" dirty="0" err="1" smtClean="0"/>
              <a:t>Occiput</a:t>
            </a:r>
            <a:r>
              <a:rPr lang="en-US" sz="2000" b="1" dirty="0" smtClean="0"/>
              <a:t>-to-wall distance</a:t>
            </a:r>
          </a:p>
          <a:p>
            <a:pPr algn="l" rtl="0">
              <a:buClr>
                <a:srgbClr val="FF0000"/>
              </a:buClr>
            </a:pPr>
            <a:r>
              <a:rPr lang="en-US" sz="2000" b="1" dirty="0" smtClean="0"/>
              <a:t>Tragus-to-wall distance</a:t>
            </a:r>
          </a:p>
          <a:p>
            <a:pPr algn="l" rtl="0">
              <a:buClr>
                <a:srgbClr val="FF0000"/>
              </a:buClr>
            </a:pPr>
            <a:r>
              <a:rPr lang="en-US" sz="2000" b="1" dirty="0" smtClean="0"/>
              <a:t>Cervical rotation</a:t>
            </a:r>
            <a:endParaRPr lang="en-US" sz="2000" b="1" dirty="0"/>
          </a:p>
        </p:txBody>
      </p:sp>
      <p:sp>
        <p:nvSpPr>
          <p:cNvPr id="4" name="Content Placeholder 3"/>
          <p:cNvSpPr>
            <a:spLocks noGrp="1"/>
          </p:cNvSpPr>
          <p:nvPr>
            <p:ph sz="half" idx="2"/>
          </p:nvPr>
        </p:nvSpPr>
        <p:spPr>
          <a:xfrm>
            <a:off x="3071802" y="3357562"/>
            <a:ext cx="2724152" cy="428628"/>
          </a:xfr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a:normAutofit/>
          </a:bodyPr>
          <a:lstStyle/>
          <a:p>
            <a:pPr algn="l" rtl="0">
              <a:buClr>
                <a:srgbClr val="FF0000"/>
              </a:buClr>
            </a:pPr>
            <a:r>
              <a:rPr lang="en-US" sz="2000" b="1" dirty="0" smtClean="0"/>
              <a:t>Chest expansion</a:t>
            </a:r>
            <a:endParaRPr lang="en-US" sz="2000" b="1" dirty="0"/>
          </a:p>
        </p:txBody>
      </p:sp>
      <p:sp>
        <p:nvSpPr>
          <p:cNvPr id="5" name="TextBox 4"/>
          <p:cNvSpPr txBox="1"/>
          <p:nvPr/>
        </p:nvSpPr>
        <p:spPr>
          <a:xfrm>
            <a:off x="3071802" y="2500306"/>
            <a:ext cx="2814646" cy="523220"/>
          </a:xfrm>
          <a:prstGeom prst="rect">
            <a:avLst/>
          </a:prstGeom>
          <a:solidFill>
            <a:schemeClr val="tx2">
              <a:lumMod val="60000"/>
              <a:lumOff val="40000"/>
            </a:schemeClr>
          </a:solidFill>
        </p:spPr>
        <p:style>
          <a:lnRef idx="1">
            <a:schemeClr val="dk1"/>
          </a:lnRef>
          <a:fillRef idx="3">
            <a:schemeClr val="dk1"/>
          </a:fillRef>
          <a:effectRef idx="2">
            <a:schemeClr val="dk1"/>
          </a:effectRef>
          <a:fontRef idx="minor">
            <a:schemeClr val="lt1"/>
          </a:fontRef>
        </p:style>
        <p:txBody>
          <a:bodyPr wrap="square" rtlCol="0">
            <a:spAutoFit/>
          </a:bodyPr>
          <a:lstStyle/>
          <a:p>
            <a:pPr algn="l" rtl="0"/>
            <a:r>
              <a:rPr lang="en-US" sz="2800" dirty="0" smtClean="0"/>
              <a:t>Thoracic mobility</a:t>
            </a:r>
            <a:endParaRPr lang="en-US" sz="2800" dirty="0"/>
          </a:p>
        </p:txBody>
      </p:sp>
      <p:sp>
        <p:nvSpPr>
          <p:cNvPr id="6" name="TextBox 5"/>
          <p:cNvSpPr txBox="1"/>
          <p:nvPr/>
        </p:nvSpPr>
        <p:spPr>
          <a:xfrm>
            <a:off x="6072198" y="2514600"/>
            <a:ext cx="3071802" cy="492443"/>
          </a:xfrm>
          <a:prstGeom prst="rect">
            <a:avLst/>
          </a:prstGeom>
          <a:solidFill>
            <a:schemeClr val="tx2">
              <a:lumMod val="60000"/>
              <a:lumOff val="40000"/>
            </a:schemeClr>
          </a:solidFill>
        </p:spPr>
        <p:style>
          <a:lnRef idx="1">
            <a:schemeClr val="dk1"/>
          </a:lnRef>
          <a:fillRef idx="3">
            <a:schemeClr val="dk1"/>
          </a:fillRef>
          <a:effectRef idx="2">
            <a:schemeClr val="dk1"/>
          </a:effectRef>
          <a:fontRef idx="minor">
            <a:schemeClr val="lt1"/>
          </a:fontRef>
        </p:style>
        <p:txBody>
          <a:bodyPr wrap="square" rtlCol="0">
            <a:spAutoFit/>
          </a:bodyPr>
          <a:lstStyle/>
          <a:p>
            <a:pPr algn="l" rtl="0"/>
            <a:r>
              <a:rPr lang="en-US" sz="2600" dirty="0" smtClean="0"/>
              <a:t>Lumber mobility</a:t>
            </a:r>
            <a:endParaRPr lang="en-US" sz="2600" dirty="0"/>
          </a:p>
        </p:txBody>
      </p:sp>
      <p:sp>
        <p:nvSpPr>
          <p:cNvPr id="7" name="TextBox 6"/>
          <p:cNvSpPr txBox="1"/>
          <p:nvPr/>
        </p:nvSpPr>
        <p:spPr>
          <a:xfrm>
            <a:off x="6072198" y="3357562"/>
            <a:ext cx="3071802" cy="1938992"/>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l" rtl="0">
              <a:buClr>
                <a:srgbClr val="FF0000"/>
              </a:buClr>
              <a:buFont typeface="Arial" pitchFamily="34" charset="0"/>
              <a:buChar char="•"/>
            </a:pPr>
            <a:r>
              <a:rPr lang="en-US" sz="2000" b="1" dirty="0" smtClean="0"/>
              <a:t> Modified </a:t>
            </a:r>
            <a:r>
              <a:rPr lang="en-US" sz="2000" b="1" dirty="0" err="1" smtClean="0"/>
              <a:t>schober</a:t>
            </a:r>
            <a:r>
              <a:rPr lang="en-US" sz="2000" b="1" dirty="0" smtClean="0"/>
              <a:t> Test</a:t>
            </a:r>
          </a:p>
          <a:p>
            <a:pPr algn="l" rtl="0">
              <a:buClr>
                <a:srgbClr val="FF0000"/>
              </a:buClr>
              <a:buFont typeface="Arial" pitchFamily="34" charset="0"/>
              <a:buChar char="•"/>
            </a:pPr>
            <a:endParaRPr lang="en-US" sz="2000" b="1" dirty="0" smtClean="0"/>
          </a:p>
          <a:p>
            <a:pPr algn="l" rtl="0">
              <a:buClr>
                <a:srgbClr val="FF0000"/>
              </a:buClr>
              <a:buFont typeface="Arial" pitchFamily="34" charset="0"/>
              <a:buChar char="•"/>
            </a:pPr>
            <a:r>
              <a:rPr lang="en-US" sz="2000" b="1" dirty="0" smtClean="0"/>
              <a:t> Finger-to-floor distance</a:t>
            </a:r>
          </a:p>
          <a:p>
            <a:pPr algn="l" rtl="0">
              <a:buClr>
                <a:srgbClr val="FF0000"/>
              </a:buClr>
              <a:buFont typeface="Arial" pitchFamily="34" charset="0"/>
              <a:buChar char="•"/>
            </a:pPr>
            <a:endParaRPr lang="en-US" sz="2000" b="1" dirty="0" smtClean="0"/>
          </a:p>
          <a:p>
            <a:pPr algn="l" rtl="0">
              <a:buClr>
                <a:srgbClr val="FF0000"/>
              </a:buClr>
              <a:buFont typeface="Arial" pitchFamily="34" charset="0"/>
              <a:buChar char="•"/>
            </a:pPr>
            <a:r>
              <a:rPr lang="en-US" sz="2000" b="1" dirty="0" smtClean="0"/>
              <a:t> Lumber lateral flexion</a:t>
            </a:r>
          </a:p>
          <a:p>
            <a:endParaRPr lang="en-US" sz="2000" dirty="0" smtClean="0"/>
          </a:p>
        </p:txBody>
      </p:sp>
      <p:sp>
        <p:nvSpPr>
          <p:cNvPr id="8" name="TextBox 7"/>
          <p:cNvSpPr txBox="1"/>
          <p:nvPr/>
        </p:nvSpPr>
        <p:spPr>
          <a:xfrm>
            <a:off x="914400" y="1676400"/>
            <a:ext cx="74676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l" rtl="0"/>
            <a:r>
              <a:rPr lang="en-US" sz="3600" dirty="0" smtClean="0"/>
              <a:t>TEST and MEASUREMENT  for AS</a:t>
            </a:r>
            <a:endParaRPr lang="en-US" sz="3600" dirty="0"/>
          </a:p>
        </p:txBody>
      </p:sp>
      <p:sp>
        <p:nvSpPr>
          <p:cNvPr id="9" name="Cloud 8"/>
          <p:cNvSpPr/>
          <p:nvPr/>
        </p:nvSpPr>
        <p:spPr>
          <a:xfrm rot="242938">
            <a:off x="4033187" y="349058"/>
            <a:ext cx="18288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Arial Rounded MT Bold" pitchFamily="34" charset="0"/>
              </a:rPr>
              <a:t>Test</a:t>
            </a:r>
            <a:endParaRPr lang="en-US" sz="3200" dirty="0">
              <a:solidFill>
                <a:schemeClr val="bg1"/>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357826"/>
            <a:ext cx="5072098" cy="428628"/>
          </a:xfrm>
        </p:spPr>
        <p:txBody>
          <a:bodyPr>
            <a:noAutofit/>
          </a:bodyPr>
          <a:lstStyle/>
          <a:p>
            <a:pPr algn="l" rtl="0">
              <a:buClr>
                <a:srgbClr val="FF0000"/>
              </a:buClr>
              <a:buFont typeface="Wingdings" pitchFamily="2" charset="2"/>
              <a:buChar char="Ø"/>
            </a:pPr>
            <a:r>
              <a:rPr lang="en-US" sz="2000" b="1" dirty="0" smtClean="0">
                <a:solidFill>
                  <a:srgbClr val="0070C0"/>
                </a:solidFill>
              </a:rPr>
              <a:t>The </a:t>
            </a:r>
            <a:r>
              <a:rPr lang="en-US" sz="2000" b="1" dirty="0" err="1" smtClean="0">
                <a:solidFill>
                  <a:srgbClr val="0070C0"/>
                </a:solidFill>
              </a:rPr>
              <a:t>occiput</a:t>
            </a:r>
            <a:r>
              <a:rPr lang="en-US" sz="2000" b="1" dirty="0" smtClean="0">
                <a:solidFill>
                  <a:srgbClr val="0070C0"/>
                </a:solidFill>
              </a:rPr>
              <a:t> to wall distance should be zero</a:t>
            </a:r>
            <a:endParaRPr lang="en-US" sz="2000" b="1" dirty="0">
              <a:solidFill>
                <a:srgbClr val="0070C0"/>
              </a:solidFill>
            </a:endParaRPr>
          </a:p>
        </p:txBody>
      </p:sp>
      <p:sp>
        <p:nvSpPr>
          <p:cNvPr id="5" name="Rectangle 4"/>
          <p:cNvSpPr/>
          <p:nvPr/>
        </p:nvSpPr>
        <p:spPr>
          <a:xfrm>
            <a:off x="285720" y="1357298"/>
            <a:ext cx="4572000" cy="4370427"/>
          </a:xfrm>
          <a:prstGeom prst="rect">
            <a:avLst/>
          </a:prstGeom>
        </p:spPr>
        <p:txBody>
          <a:bodyPr>
            <a:spAutoFit/>
          </a:bodyPr>
          <a:lstStyle/>
          <a:p>
            <a:pPr algn="l" rtl="0">
              <a:buClr>
                <a:srgbClr val="00B050"/>
              </a:buClr>
              <a:buFont typeface="Wingdings" pitchFamily="2" charset="2"/>
              <a:buChar char="q"/>
            </a:pPr>
            <a:r>
              <a:rPr lang="en-US" sz="2000" dirty="0" smtClean="0"/>
              <a:t>The severity of cervical flexion deformity in </a:t>
            </a:r>
            <a:r>
              <a:rPr lang="en-US" sz="2000" dirty="0" err="1" smtClean="0"/>
              <a:t>ankylosing</a:t>
            </a:r>
            <a:r>
              <a:rPr lang="en-US" sz="2000" dirty="0" smtClean="0"/>
              <a:t> </a:t>
            </a:r>
            <a:r>
              <a:rPr lang="en-US" sz="2000" dirty="0" err="1" smtClean="0"/>
              <a:t>spondylitis</a:t>
            </a:r>
            <a:r>
              <a:rPr lang="en-US" sz="2000" dirty="0" smtClean="0"/>
              <a:t> can be assessed by measuring the </a:t>
            </a:r>
            <a:r>
              <a:rPr lang="en-US" sz="2000" dirty="0" err="1" smtClean="0"/>
              <a:t>occiput</a:t>
            </a:r>
            <a:r>
              <a:rPr lang="en-US" sz="2000" dirty="0" smtClean="0"/>
              <a:t> to wall distance </a:t>
            </a:r>
            <a:endParaRPr lang="en-US" sz="2000" b="1" dirty="0" smtClean="0"/>
          </a:p>
          <a:p>
            <a:pPr algn="l" rtl="0">
              <a:buClr>
                <a:srgbClr val="00B050"/>
              </a:buClr>
              <a:buFont typeface="Wingdings" pitchFamily="2" charset="2"/>
              <a:buChar char="q"/>
            </a:pPr>
            <a:r>
              <a:rPr lang="en-US" sz="2000" dirty="0" smtClean="0"/>
              <a:t>With the patient standing erect, the heels and the buttocks are placed against a wall; the patient is then instructed to extend his or her neck maximally in an attempt to touch the wall with the </a:t>
            </a:r>
            <a:r>
              <a:rPr lang="en-US" sz="2000" dirty="0" err="1" smtClean="0"/>
              <a:t>occiput</a:t>
            </a:r>
            <a:r>
              <a:rPr lang="en-US" sz="2000" dirty="0" smtClean="0"/>
              <a:t>. </a:t>
            </a:r>
          </a:p>
          <a:p>
            <a:pPr algn="l" rtl="0">
              <a:buClr>
                <a:srgbClr val="00B050"/>
              </a:buClr>
              <a:buFont typeface="Wingdings" pitchFamily="2" charset="2"/>
              <a:buChar char="q"/>
            </a:pPr>
            <a:r>
              <a:rPr lang="en-US" sz="2000" dirty="0" smtClean="0"/>
              <a:t>The distance between the </a:t>
            </a:r>
            <a:r>
              <a:rPr lang="en-US" sz="2000" dirty="0" err="1" smtClean="0"/>
              <a:t>occiput</a:t>
            </a:r>
            <a:r>
              <a:rPr lang="en-US" sz="2000" dirty="0" smtClean="0"/>
              <a:t> and the wall is a measure of the degree of flexion deformity of the cervical spine</a:t>
            </a:r>
            <a:r>
              <a:rPr lang="en-US" dirty="0" smtClean="0"/>
              <a:t>.</a:t>
            </a:r>
          </a:p>
          <a:p>
            <a:pPr algn="l" rtl="0">
              <a:buClr>
                <a:srgbClr val="00B050"/>
              </a:buClr>
              <a:buFont typeface="Wingdings" pitchFamily="2" charset="2"/>
              <a:buChar char="q"/>
            </a:pPr>
            <a:endParaRPr lang="en-US" dirty="0" smtClean="0"/>
          </a:p>
        </p:txBody>
      </p:sp>
      <p:sp>
        <p:nvSpPr>
          <p:cNvPr id="6" name="Content Placeholder 2"/>
          <p:cNvSpPr>
            <a:spLocks noGrp="1"/>
          </p:cNvSpPr>
          <p:nvPr>
            <p:ph type="title"/>
          </p:nvPr>
        </p:nvSpPr>
        <p:spPr>
          <a:xfrm>
            <a:off x="457200" y="274638"/>
            <a:ext cx="8221980" cy="1143000"/>
          </a:xfrm>
        </p:spPr>
        <p:txBody>
          <a:bodyPr>
            <a:noAutofit/>
          </a:bodyPr>
          <a:lstStyle/>
          <a:p>
            <a:r>
              <a:rPr lang="en-US" sz="3200" b="1" dirty="0" err="1" smtClean="0"/>
              <a:t>Occiput</a:t>
            </a:r>
            <a:r>
              <a:rPr lang="en-US" sz="3200" b="1" dirty="0" smtClean="0"/>
              <a:t> To Wall Distance </a:t>
            </a:r>
            <a:endParaRPr lang="en-US" sz="3200" b="1" dirty="0"/>
          </a:p>
        </p:txBody>
      </p:sp>
      <p:pic>
        <p:nvPicPr>
          <p:cNvPr id="7" name="Picture 2"/>
          <p:cNvPicPr>
            <a:picLocks noChangeAspect="1" noChangeArrowheads="1"/>
          </p:cNvPicPr>
          <p:nvPr/>
        </p:nvPicPr>
        <p:blipFill>
          <a:blip r:embed="rId2" cstate="print">
            <a:grayscl/>
          </a:blip>
          <a:srcRect/>
          <a:stretch>
            <a:fillRect/>
          </a:stretch>
        </p:blipFill>
        <p:spPr bwMode="auto">
          <a:xfrm>
            <a:off x="6172200" y="1219200"/>
            <a:ext cx="2743199" cy="502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Tragus-to-wall distance</a:t>
            </a:r>
            <a:endParaRPr lang="en-US" dirty="0"/>
          </a:p>
        </p:txBody>
      </p:sp>
      <p:sp>
        <p:nvSpPr>
          <p:cNvPr id="4" name="Content Placeholder 3"/>
          <p:cNvSpPr txBox="1">
            <a:spLocks noGrp="1"/>
          </p:cNvSpPr>
          <p:nvPr>
            <p:ph idx="1"/>
          </p:nvPr>
        </p:nvSpPr>
        <p:spPr>
          <a:xfrm>
            <a:off x="0" y="1564243"/>
            <a:ext cx="5000628" cy="1384995"/>
          </a:xfrm>
          <a:prstGeom prst="rect">
            <a:avLst/>
          </a:prstGeom>
          <a:noFill/>
        </p:spPr>
        <p:txBody>
          <a:bodyPr wrap="square" rtlCol="0">
            <a:spAutoFit/>
          </a:bodyPr>
          <a:lstStyle/>
          <a:p>
            <a:pPr algn="l" rtl="0"/>
            <a:r>
              <a:rPr lang="en-US" sz="2800" dirty="0" smtClean="0"/>
              <a:t>Measure distance between tragus of the ear and wall on both sides. </a:t>
            </a:r>
            <a:endParaRPr lang="en-US" sz="2800" dirty="0"/>
          </a:p>
        </p:txBody>
      </p:sp>
      <p:pic>
        <p:nvPicPr>
          <p:cNvPr id="5" name="Picture 4" descr="graphic-76.gif"/>
          <p:cNvPicPr>
            <a:picLocks noChangeAspect="1"/>
          </p:cNvPicPr>
          <p:nvPr/>
        </p:nvPicPr>
        <p:blipFill>
          <a:blip r:embed="rId2" cstate="print"/>
          <a:stretch>
            <a:fillRect/>
          </a:stretch>
        </p:blipFill>
        <p:spPr>
          <a:xfrm>
            <a:off x="5029200" y="1600200"/>
            <a:ext cx="3143250" cy="4191000"/>
          </a:xfrm>
          <a:prstGeom prst="rect">
            <a:avLst/>
          </a:prstGeom>
        </p:spPr>
      </p:pic>
      <p:sp>
        <p:nvSpPr>
          <p:cNvPr id="6" name="Slide Number Placeholder 5"/>
          <p:cNvSpPr>
            <a:spLocks noGrp="1"/>
          </p:cNvSpPr>
          <p:nvPr>
            <p:ph type="sldNum" sz="quarter" idx="12"/>
          </p:nvPr>
        </p:nvSpPr>
        <p:spPr/>
        <p:txBody>
          <a:bodyPr/>
          <a:lstStyle/>
          <a:p>
            <a:fld id="{58F3A01D-6546-47FA-9A9C-271231B1F582}"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98080" cy="1143000"/>
          </a:xfrm>
        </p:spPr>
        <p:txBody>
          <a:bodyPr/>
          <a:lstStyle/>
          <a:p>
            <a:r>
              <a:rPr lang="en-US" b="1" dirty="0" smtClean="0"/>
              <a:t>Cervical rotation</a:t>
            </a:r>
            <a:endParaRPr lang="en-US" dirty="0"/>
          </a:p>
        </p:txBody>
      </p:sp>
      <p:sp>
        <p:nvSpPr>
          <p:cNvPr id="4" name="Content Placeholder 3"/>
          <p:cNvSpPr txBox="1">
            <a:spLocks noGrp="1"/>
          </p:cNvSpPr>
          <p:nvPr>
            <p:ph idx="1"/>
          </p:nvPr>
        </p:nvSpPr>
        <p:spPr>
          <a:xfrm>
            <a:off x="214282" y="1225689"/>
            <a:ext cx="4500594" cy="2308324"/>
          </a:xfrm>
          <a:prstGeom prst="rect">
            <a:avLst/>
          </a:prstGeom>
          <a:noFill/>
        </p:spPr>
        <p:txBody>
          <a:bodyPr wrap="square" rtlCol="0">
            <a:spAutoFit/>
          </a:bodyPr>
          <a:lstStyle/>
          <a:p>
            <a:pPr algn="l" rtl="0"/>
            <a:r>
              <a:rPr lang="en-US" sz="2400" dirty="0" smtClean="0"/>
              <a:t>Patient supine, head in neutral position, forehead horizontal (if necessary head on pillow or foam block to allow this, must be documented for future reassessments). </a:t>
            </a:r>
          </a:p>
        </p:txBody>
      </p:sp>
      <p:pic>
        <p:nvPicPr>
          <p:cNvPr id="1026" name="Picture 42" descr="ROM1 057.JPG"/>
          <p:cNvPicPr>
            <a:picLocks noChangeAspect="1" noChangeArrowheads="1"/>
          </p:cNvPicPr>
          <p:nvPr/>
        </p:nvPicPr>
        <p:blipFill>
          <a:blip r:embed="rId2" cstate="print"/>
          <a:srcRect/>
          <a:stretch>
            <a:fillRect/>
          </a:stretch>
        </p:blipFill>
        <p:spPr bwMode="auto">
          <a:xfrm>
            <a:off x="4876800" y="1285860"/>
            <a:ext cx="3733800" cy="3571900"/>
          </a:xfrm>
          <a:prstGeom prst="rect">
            <a:avLst/>
          </a:prstGeom>
          <a:noFill/>
          <a:ln w="9525">
            <a:noFill/>
            <a:miter lim="800000"/>
            <a:headEnd/>
            <a:tailEnd/>
          </a:ln>
        </p:spPr>
      </p:pic>
      <p:sp>
        <p:nvSpPr>
          <p:cNvPr id="1027" name="Rectangle 3"/>
          <p:cNvSpPr>
            <a:spLocks noChangeArrowheads="1"/>
          </p:cNvSpPr>
          <p:nvPr/>
        </p:nvSpPr>
        <p:spPr bwMode="auto">
          <a:xfrm>
            <a:off x="4953000" y="5013068"/>
            <a:ext cx="320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Normal ROM:  70-90</a:t>
            </a:r>
            <a:r>
              <a:rPr kumimoji="0" lang="en-US" sz="24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0</a:t>
            </a:r>
            <a:endParaRPr kumimoji="0" lang="en-US" sz="3600" b="0" i="0" u="none" strike="noStrike" cap="none" normalizeH="0" baseline="0" dirty="0" smtClean="0">
              <a:ln>
                <a:noFill/>
              </a:ln>
              <a:solidFill>
                <a:srgbClr val="002060"/>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Chest expansion</a:t>
            </a:r>
            <a:endParaRPr lang="en-IN" dirty="0"/>
          </a:p>
        </p:txBody>
      </p:sp>
      <p:sp>
        <p:nvSpPr>
          <p:cNvPr id="3" name="Content Placeholder 2"/>
          <p:cNvSpPr>
            <a:spLocks noGrp="1"/>
          </p:cNvSpPr>
          <p:nvPr>
            <p:ph idx="1"/>
          </p:nvPr>
        </p:nvSpPr>
        <p:spPr/>
        <p:txBody>
          <a:bodyPr/>
          <a:lstStyle/>
          <a:p>
            <a:pPr algn="l" rtl="0"/>
            <a:r>
              <a:rPr lang="en-US" dirty="0" smtClean="0"/>
              <a:t>Measured as the difference between maximal inspiration and maximal forced expiration in the fourth </a:t>
            </a:r>
            <a:r>
              <a:rPr lang="en-US" dirty="0" err="1" smtClean="0"/>
              <a:t>intercostal</a:t>
            </a:r>
            <a:r>
              <a:rPr lang="en-US" dirty="0" smtClean="0"/>
              <a:t> space in males or just below the breasts in females. Normal chest expansion is ≥ 2.5 cm.</a:t>
            </a:r>
            <a:endParaRPr lang="en-IN" dirty="0"/>
          </a:p>
        </p:txBody>
      </p:sp>
      <p:pic>
        <p:nvPicPr>
          <p:cNvPr id="4" name="Picture 6" descr="F4"/>
          <p:cNvPicPr>
            <a:picLocks noChangeAspect="1" noChangeArrowheads="1"/>
          </p:cNvPicPr>
          <p:nvPr/>
        </p:nvPicPr>
        <p:blipFill>
          <a:blip r:embed="rId2" cstate="print">
            <a:grayscl/>
          </a:blip>
          <a:srcRect/>
          <a:stretch>
            <a:fillRect/>
          </a:stretch>
        </p:blipFill>
        <p:spPr bwMode="auto">
          <a:xfrm>
            <a:off x="5643570" y="3714752"/>
            <a:ext cx="2857488" cy="2813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458200" cy="1143000"/>
          </a:xfrm>
        </p:spPr>
        <p:txBody>
          <a:bodyPr/>
          <a:lstStyle/>
          <a:p>
            <a:r>
              <a:rPr lang="en-US" b="1" dirty="0" smtClean="0"/>
              <a:t>Lumbar flexion (modified </a:t>
            </a:r>
            <a:r>
              <a:rPr lang="en-US" b="1" dirty="0" err="1" smtClean="0"/>
              <a:t>Schober</a:t>
            </a:r>
            <a:r>
              <a:rPr lang="en-US" b="1" dirty="0" smtClean="0"/>
              <a:t>)</a:t>
            </a:r>
            <a:endParaRPr lang="en-US" dirty="0"/>
          </a:p>
        </p:txBody>
      </p:sp>
      <p:sp>
        <p:nvSpPr>
          <p:cNvPr id="3" name="Content Placeholder 2"/>
          <p:cNvSpPr>
            <a:spLocks noGrp="1"/>
          </p:cNvSpPr>
          <p:nvPr>
            <p:ph idx="1"/>
          </p:nvPr>
        </p:nvSpPr>
        <p:spPr>
          <a:xfrm>
            <a:off x="685800" y="1524000"/>
            <a:ext cx="3657600" cy="3581399"/>
          </a:xfrm>
        </p:spPr>
        <p:txBody>
          <a:bodyPr>
            <a:normAutofit fontScale="70000" lnSpcReduction="20000"/>
          </a:bodyPr>
          <a:lstStyle/>
          <a:p>
            <a:pPr algn="l" rtl="0"/>
            <a:r>
              <a:rPr lang="en-US" dirty="0" smtClean="0"/>
              <a:t>With the patient standing upright, place a mark at the </a:t>
            </a:r>
            <a:r>
              <a:rPr lang="en-US" dirty="0" err="1" smtClean="0"/>
              <a:t>lumbosacral</a:t>
            </a:r>
            <a:r>
              <a:rPr lang="en-US" dirty="0" smtClean="0"/>
              <a:t> junction (at the level of the dimples of Venus on both sides). Further marks are placed 5 cm below and 10 cm above. Measure the distraction of these two marks when the patient bends forward as far as possible, keeping the knees straight</a:t>
            </a:r>
          </a:p>
        </p:txBody>
      </p:sp>
      <p:sp>
        <p:nvSpPr>
          <p:cNvPr id="4" name="Slide Number Placeholder 3"/>
          <p:cNvSpPr>
            <a:spLocks noGrp="1"/>
          </p:cNvSpPr>
          <p:nvPr>
            <p:ph type="sldNum" sz="quarter" idx="12"/>
          </p:nvPr>
        </p:nvSpPr>
        <p:spPr/>
        <p:txBody>
          <a:bodyPr/>
          <a:lstStyle/>
          <a:p>
            <a:endParaRPr lang="en-US" dirty="0"/>
          </a:p>
        </p:txBody>
      </p:sp>
      <p:sp>
        <p:nvSpPr>
          <p:cNvPr id="6" name="Rectangle 5"/>
          <p:cNvSpPr/>
          <p:nvPr/>
        </p:nvSpPr>
        <p:spPr>
          <a:xfrm>
            <a:off x="381000" y="5410200"/>
            <a:ext cx="4398384" cy="400110"/>
          </a:xfrm>
          <a:prstGeom prst="rect">
            <a:avLst/>
          </a:prstGeom>
        </p:spPr>
        <p:txBody>
          <a:bodyPr wrap="none">
            <a:spAutoFit/>
          </a:bodyPr>
          <a:lstStyle/>
          <a:p>
            <a:pPr algn="l" rtl="0"/>
            <a:r>
              <a:rPr lang="en-US" sz="2000" b="1" dirty="0" smtClean="0"/>
              <a:t>The distance less than 5 cm is abnormal</a:t>
            </a:r>
            <a:endParaRPr lang="en-US" sz="2000" b="1" dirty="0"/>
          </a:p>
        </p:txBody>
      </p:sp>
      <p:pic>
        <p:nvPicPr>
          <p:cNvPr id="7" name="Picture 6" descr="images.jpg"/>
          <p:cNvPicPr>
            <a:picLocks noChangeAspect="1"/>
          </p:cNvPicPr>
          <p:nvPr/>
        </p:nvPicPr>
        <p:blipFill>
          <a:blip r:embed="rId2" cstate="print"/>
          <a:stretch>
            <a:fillRect/>
          </a:stretch>
        </p:blipFill>
        <p:spPr>
          <a:xfrm>
            <a:off x="4724400" y="1371600"/>
            <a:ext cx="4038600" cy="297180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Finger to floor distance</a:t>
            </a:r>
            <a:endParaRPr lang="en-US" sz="4000" dirty="0"/>
          </a:p>
        </p:txBody>
      </p:sp>
      <p:sp>
        <p:nvSpPr>
          <p:cNvPr id="7" name="Content Placeholder 6"/>
          <p:cNvSpPr>
            <a:spLocks noGrp="1"/>
          </p:cNvSpPr>
          <p:nvPr>
            <p:ph idx="1"/>
          </p:nvPr>
        </p:nvSpPr>
        <p:spPr>
          <a:xfrm>
            <a:off x="1318260" y="1734671"/>
            <a:ext cx="3482340" cy="4235823"/>
          </a:xfrm>
        </p:spPr>
        <p:txBody>
          <a:bodyPr>
            <a:normAutofit fontScale="77500" lnSpcReduction="20000"/>
          </a:bodyPr>
          <a:lstStyle/>
          <a:p>
            <a:pPr algn="l" rtl="0"/>
            <a:r>
              <a:rPr lang="en-US" dirty="0" smtClean="0"/>
              <a:t> Expression of spinal column mobility when bending over forward; the dimension that is measured is the distance between the tips of the fingers and the floor when the patient is bent over forward with knees and arms fully extended.</a:t>
            </a:r>
            <a:endParaRPr lang="en-US" dirty="0"/>
          </a:p>
        </p:txBody>
      </p:sp>
      <p:pic>
        <p:nvPicPr>
          <p:cNvPr id="8" name="Picture 7" descr="plugin.jpg"/>
          <p:cNvPicPr>
            <a:picLocks noChangeAspect="1"/>
          </p:cNvPicPr>
          <p:nvPr/>
        </p:nvPicPr>
        <p:blipFill>
          <a:blip r:embed="rId2" cstate="print"/>
          <a:stretch>
            <a:fillRect/>
          </a:stretch>
        </p:blipFill>
        <p:spPr>
          <a:xfrm>
            <a:off x="5943600" y="2057400"/>
            <a:ext cx="2514600" cy="33528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solidFill>
                  <a:srgbClr val="0070C0"/>
                </a:solidFill>
              </a:rPr>
              <a:t>Introduction</a:t>
            </a:r>
            <a:endParaRPr lang="ar-IQ" dirty="0">
              <a:solidFill>
                <a:srgbClr val="0070C0"/>
              </a:solidFill>
            </a:endParaRPr>
          </a:p>
        </p:txBody>
      </p:sp>
      <p:sp>
        <p:nvSpPr>
          <p:cNvPr id="3" name="عنصر نائب للمحتوى 2"/>
          <p:cNvSpPr>
            <a:spLocks noGrp="1"/>
          </p:cNvSpPr>
          <p:nvPr>
            <p:ph idx="1"/>
          </p:nvPr>
        </p:nvSpPr>
        <p:spPr/>
        <p:txBody>
          <a:bodyPr/>
          <a:lstStyle/>
          <a:p>
            <a:pPr algn="l" rtl="0"/>
            <a:r>
              <a:rPr lang="en-US" dirty="0" err="1" smtClean="0"/>
              <a:t>Spondyloarthropathies</a:t>
            </a:r>
            <a:r>
              <a:rPr lang="en-US" dirty="0" smtClean="0"/>
              <a:t>  </a:t>
            </a:r>
            <a:r>
              <a:rPr lang="en-US" b="1" dirty="0" smtClean="0">
                <a:solidFill>
                  <a:srgbClr val="C00000"/>
                </a:solidFill>
              </a:rPr>
              <a:t>SPA</a:t>
            </a:r>
          </a:p>
          <a:p>
            <a:pPr algn="l" rtl="0"/>
            <a:r>
              <a:rPr lang="en-US" dirty="0" err="1" smtClean="0"/>
              <a:t>Seronegative</a:t>
            </a:r>
            <a:r>
              <a:rPr lang="en-US" dirty="0" smtClean="0"/>
              <a:t> </a:t>
            </a:r>
            <a:r>
              <a:rPr lang="en-US" dirty="0" err="1" smtClean="0"/>
              <a:t>Spondyloarthritis</a:t>
            </a:r>
            <a:endParaRPr lang="en-US" dirty="0" smtClean="0"/>
          </a:p>
          <a:p>
            <a:pPr lvl="1" algn="l" rtl="0">
              <a:buClr>
                <a:srgbClr val="C00000"/>
              </a:buClr>
              <a:buFont typeface="Wingdings 2" pitchFamily="18" charset="2"/>
              <a:buChar char="Ã"/>
            </a:pPr>
            <a:r>
              <a:rPr lang="en-US" dirty="0" smtClean="0">
                <a:solidFill>
                  <a:srgbClr val="00B0F0"/>
                </a:solidFill>
              </a:rPr>
              <a:t>Absence of Rheumatoid Factor or other autoantibody serologic abnormalities:</a:t>
            </a:r>
          </a:p>
          <a:p>
            <a:pPr lvl="2" algn="l" rtl="0"/>
            <a:r>
              <a:rPr lang="en-US" dirty="0" err="1" smtClean="0"/>
              <a:t>Ankylosing</a:t>
            </a:r>
            <a:r>
              <a:rPr lang="en-US" dirty="0" smtClean="0"/>
              <a:t> </a:t>
            </a:r>
            <a:r>
              <a:rPr lang="en-US" dirty="0" err="1" smtClean="0"/>
              <a:t>Spondylitis</a:t>
            </a:r>
            <a:r>
              <a:rPr lang="en-US" dirty="0" smtClean="0"/>
              <a:t>-AS (Prototype)</a:t>
            </a:r>
          </a:p>
          <a:p>
            <a:pPr lvl="2" algn="l" rtl="0"/>
            <a:r>
              <a:rPr lang="en-US" dirty="0" smtClean="0"/>
              <a:t>Psoriatic Arthritis-</a:t>
            </a:r>
            <a:r>
              <a:rPr lang="en-US" dirty="0" err="1" smtClean="0"/>
              <a:t>PsA</a:t>
            </a:r>
            <a:endParaRPr lang="en-US" dirty="0" smtClean="0"/>
          </a:p>
          <a:p>
            <a:pPr lvl="2" algn="l" rtl="0"/>
            <a:r>
              <a:rPr lang="en-US" dirty="0" smtClean="0"/>
              <a:t>Reactive Arthritis-</a:t>
            </a:r>
            <a:r>
              <a:rPr lang="en-US" dirty="0" err="1" smtClean="0"/>
              <a:t>ReA</a:t>
            </a:r>
            <a:endParaRPr lang="en-US" dirty="0" smtClean="0"/>
          </a:p>
          <a:p>
            <a:pPr lvl="2" algn="l" rtl="0"/>
            <a:r>
              <a:rPr lang="en-US" dirty="0" err="1" smtClean="0"/>
              <a:t>Enteropathic</a:t>
            </a:r>
            <a:r>
              <a:rPr lang="en-US" dirty="0" smtClean="0"/>
              <a:t> Arthritis-IBD</a:t>
            </a:r>
          </a:p>
          <a:p>
            <a:pPr lvl="2" algn="l" rtl="0"/>
            <a:r>
              <a:rPr lang="en-US" dirty="0" smtClean="0"/>
              <a:t>Undifferentiated </a:t>
            </a:r>
            <a:r>
              <a:rPr lang="en-US" dirty="0" err="1" smtClean="0"/>
              <a:t>Spondyloarthropathy-SpA</a:t>
            </a:r>
            <a:endParaRPr lang="en-US" dirty="0" smtClean="0"/>
          </a:p>
          <a:p>
            <a:endParaRPr lang="ar-IQ"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74638"/>
            <a:ext cx="5905500" cy="1143000"/>
          </a:xfrm>
        </p:spPr>
        <p:txBody>
          <a:bodyPr/>
          <a:lstStyle/>
          <a:p>
            <a:r>
              <a:rPr lang="en-US" b="1" dirty="0" smtClean="0"/>
              <a:t>Lateral spinal flexion</a:t>
            </a:r>
            <a:endParaRPr lang="en-US" dirty="0"/>
          </a:p>
        </p:txBody>
      </p:sp>
      <p:sp>
        <p:nvSpPr>
          <p:cNvPr id="5" name="TextBox 4"/>
          <p:cNvSpPr txBox="1"/>
          <p:nvPr/>
        </p:nvSpPr>
        <p:spPr>
          <a:xfrm>
            <a:off x="685800" y="1447801"/>
            <a:ext cx="5715000" cy="646331"/>
          </a:xfrm>
          <a:prstGeom prst="rect">
            <a:avLst/>
          </a:prstGeom>
          <a:noFill/>
        </p:spPr>
        <p:txBody>
          <a:bodyPr wrap="square" rtlCol="0">
            <a:spAutoFit/>
          </a:bodyPr>
          <a:lstStyle/>
          <a:p>
            <a:pPr algn="l" rtl="0"/>
            <a:r>
              <a:rPr lang="en-US" b="1" dirty="0" smtClean="0"/>
              <a:t>Patient standing with heels and buttocks touching the wall, knees straight. </a:t>
            </a:r>
            <a:endParaRPr lang="en-US" dirty="0"/>
          </a:p>
        </p:txBody>
      </p:sp>
      <p:pic>
        <p:nvPicPr>
          <p:cNvPr id="8" name="Content Placeholder 7" descr="AA96002.jpg"/>
          <p:cNvPicPr>
            <a:picLocks noGrp="1" noChangeAspect="1"/>
          </p:cNvPicPr>
          <p:nvPr>
            <p:ph idx="1"/>
          </p:nvPr>
        </p:nvPicPr>
        <p:blipFill>
          <a:blip r:embed="rId2" cstate="print"/>
          <a:stretch>
            <a:fillRect/>
          </a:stretch>
        </p:blipFill>
        <p:spPr>
          <a:xfrm>
            <a:off x="7467599" y="0"/>
            <a:ext cx="1676401" cy="2362200"/>
          </a:xfrm>
        </p:spPr>
      </p:pic>
      <p:sp>
        <p:nvSpPr>
          <p:cNvPr id="9" name="Rectangle 8"/>
          <p:cNvSpPr/>
          <p:nvPr/>
        </p:nvSpPr>
        <p:spPr>
          <a:xfrm>
            <a:off x="500035" y="3143248"/>
            <a:ext cx="3143271" cy="369332"/>
          </a:xfrm>
          <a:prstGeom prst="rect">
            <a:avLst/>
          </a:prstGeom>
        </p:spPr>
        <p:txBody>
          <a:bodyPr wrap="square">
            <a:spAutoFit/>
          </a:bodyPr>
          <a:lstStyle/>
          <a:p>
            <a:pPr>
              <a:defRPr/>
            </a:pPr>
            <a:r>
              <a:rPr lang="en-US" dirty="0" smtClean="0"/>
              <a:t>.</a:t>
            </a:r>
          </a:p>
        </p:txBody>
      </p:sp>
      <p:sp>
        <p:nvSpPr>
          <p:cNvPr id="6" name="Slide Number Placeholder 5"/>
          <p:cNvSpPr>
            <a:spLocks noGrp="1"/>
          </p:cNvSpPr>
          <p:nvPr>
            <p:ph type="sldNum" sz="quarter" idx="12"/>
          </p:nvPr>
        </p:nvSpPr>
        <p:spPr/>
        <p:txBody>
          <a:bodyPr/>
          <a:lstStyle/>
          <a:p>
            <a:fld id="{58F3A01D-6546-47FA-9A9C-271231B1F582}" type="slidenum">
              <a:rPr lang="en-US" smtClean="0"/>
              <a:pPr/>
              <a:t>30</a:t>
            </a:fld>
            <a:endParaRPr lang="en-US"/>
          </a:p>
        </p:txBody>
      </p:sp>
      <p:pic>
        <p:nvPicPr>
          <p:cNvPr id="7" name="Picture 6" descr="graphic-75.gif"/>
          <p:cNvPicPr>
            <a:picLocks noChangeAspect="1"/>
          </p:cNvPicPr>
          <p:nvPr/>
        </p:nvPicPr>
        <p:blipFill>
          <a:blip r:embed="rId3" cstate="print"/>
          <a:srcRect r="67273" b="50259"/>
          <a:stretch>
            <a:fillRect/>
          </a:stretch>
        </p:blipFill>
        <p:spPr>
          <a:xfrm>
            <a:off x="228600" y="3657600"/>
            <a:ext cx="2590800" cy="2895600"/>
          </a:xfrm>
          <a:prstGeom prst="rect">
            <a:avLst/>
          </a:prstGeom>
        </p:spPr>
      </p:pic>
      <p:pic>
        <p:nvPicPr>
          <p:cNvPr id="13" name="Picture 12" descr="graphic-75.gif"/>
          <p:cNvPicPr>
            <a:picLocks noChangeAspect="1"/>
          </p:cNvPicPr>
          <p:nvPr/>
        </p:nvPicPr>
        <p:blipFill>
          <a:blip r:embed="rId3" cstate="print"/>
          <a:srcRect l="32727" r="32727" b="50259"/>
          <a:stretch>
            <a:fillRect/>
          </a:stretch>
        </p:blipFill>
        <p:spPr>
          <a:xfrm>
            <a:off x="3581400" y="3657600"/>
            <a:ext cx="2362200" cy="2895600"/>
          </a:xfrm>
          <a:prstGeom prst="rect">
            <a:avLst/>
          </a:prstGeom>
        </p:spPr>
      </p:pic>
      <p:sp>
        <p:nvSpPr>
          <p:cNvPr id="14" name="Rectangle 13"/>
          <p:cNvSpPr/>
          <p:nvPr/>
        </p:nvSpPr>
        <p:spPr>
          <a:xfrm>
            <a:off x="2819400" y="4800600"/>
            <a:ext cx="800219" cy="369332"/>
          </a:xfrm>
          <a:prstGeom prst="rect">
            <a:avLst/>
          </a:prstGeom>
        </p:spPr>
        <p:txBody>
          <a:bodyPr wrap="none">
            <a:spAutoFit/>
          </a:bodyPr>
          <a:lstStyle/>
          <a:p>
            <a:r>
              <a:rPr lang="en-US" dirty="0" smtClean="0"/>
              <a:t>&gt;&gt;&gt;&gt;</a:t>
            </a:r>
            <a:endParaRPr lang="en-US" dirty="0"/>
          </a:p>
        </p:txBody>
      </p:sp>
      <p:sp>
        <p:nvSpPr>
          <p:cNvPr id="15" name="Rectangle 14"/>
          <p:cNvSpPr/>
          <p:nvPr/>
        </p:nvSpPr>
        <p:spPr>
          <a:xfrm>
            <a:off x="5943600" y="4876800"/>
            <a:ext cx="800219" cy="369332"/>
          </a:xfrm>
          <a:prstGeom prst="rect">
            <a:avLst/>
          </a:prstGeom>
        </p:spPr>
        <p:txBody>
          <a:bodyPr wrap="none">
            <a:spAutoFit/>
          </a:bodyPr>
          <a:lstStyle/>
          <a:p>
            <a:r>
              <a:rPr lang="en-US" dirty="0" smtClean="0"/>
              <a:t>&gt;&gt;&gt;&gt;</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82042" cy="1143000"/>
          </a:xfrm>
        </p:spPr>
        <p:txBody>
          <a:bodyPr/>
          <a:lstStyle/>
          <a:p>
            <a:pPr algn="ctr"/>
            <a:r>
              <a:rPr lang="en-US" dirty="0" smtClean="0"/>
              <a:t>TESTS FOR SACROILITIS</a:t>
            </a:r>
            <a:endParaRPr lang="en-US" dirty="0"/>
          </a:p>
        </p:txBody>
      </p:sp>
      <p:sp>
        <p:nvSpPr>
          <p:cNvPr id="4" name="Oval 6"/>
          <p:cNvSpPr>
            <a:spLocks noGrp="1" noChangeArrowheads="1"/>
          </p:cNvSpPr>
          <p:nvPr>
            <p:ph idx="1"/>
          </p:nvPr>
        </p:nvSpPr>
        <p:spPr bwMode="auto">
          <a:xfrm>
            <a:off x="1676400" y="1371600"/>
            <a:ext cx="5638800" cy="2486028"/>
          </a:xfrm>
          <a:prstGeom prst="ellipse">
            <a:avLst/>
          </a:prstGeom>
          <a:solidFill>
            <a:schemeClr val="bg1"/>
          </a:solidFill>
          <a:ln>
            <a:headEnd/>
            <a:tailEnd/>
          </a:ln>
        </p:spPr>
        <p:style>
          <a:lnRef idx="1">
            <a:schemeClr val="dk1"/>
          </a:lnRef>
          <a:fillRef idx="3">
            <a:schemeClr val="dk1"/>
          </a:fillRef>
          <a:effectRef idx="2">
            <a:schemeClr val="dk1"/>
          </a:effectRef>
          <a:fontRef idx="minor">
            <a:schemeClr val="lt1"/>
          </a:fontRef>
        </p:style>
        <p:txBody>
          <a:bodyPr wrap="none" anchor="ctr">
            <a:normAutofit/>
          </a:bodyPr>
          <a:lstStyle/>
          <a:p>
            <a:pPr algn="l" rtl="0"/>
            <a:r>
              <a:rPr lang="en-US" sz="2800" dirty="0" smtClean="0">
                <a:solidFill>
                  <a:schemeClr val="tx1"/>
                </a:solidFill>
              </a:rPr>
              <a:t>Pelvic compression test</a:t>
            </a:r>
          </a:p>
          <a:p>
            <a:pPr algn="l" rtl="0"/>
            <a:r>
              <a:rPr lang="en-US" sz="2800" dirty="0" smtClean="0">
                <a:solidFill>
                  <a:schemeClr val="tx1"/>
                </a:solidFill>
              </a:rPr>
              <a:t>Faber test</a:t>
            </a:r>
          </a:p>
          <a:p>
            <a:pPr algn="l" rtl="0"/>
            <a:r>
              <a:rPr lang="en-US" sz="2800" dirty="0" err="1" smtClean="0">
                <a:solidFill>
                  <a:schemeClr val="tx1"/>
                </a:solidFill>
              </a:rPr>
              <a:t>Gaenslen</a:t>
            </a:r>
            <a:r>
              <a:rPr lang="en-US" sz="2800" dirty="0" smtClean="0">
                <a:solidFill>
                  <a:schemeClr val="tx1"/>
                </a:solidFill>
              </a:rPr>
              <a:t> Test</a:t>
            </a:r>
          </a:p>
        </p:txBody>
      </p:sp>
      <p:sp>
        <p:nvSpPr>
          <p:cNvPr id="6" name="Slide Number Placeholder 5"/>
          <p:cNvSpPr>
            <a:spLocks noGrp="1"/>
          </p:cNvSpPr>
          <p:nvPr>
            <p:ph type="sldNum" sz="quarter" idx="12"/>
          </p:nvPr>
        </p:nvSpPr>
        <p:spPr/>
        <p:txBody>
          <a:bodyPr/>
          <a:lstStyle/>
          <a:p>
            <a:fld id="{58F3A01D-6546-47FA-9A9C-271231B1F582}" type="slidenum">
              <a:rPr lang="en-US" smtClean="0"/>
              <a:pPr/>
              <a:t>31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GAENSLEN TEST</a:t>
            </a:r>
            <a:endParaRPr lang="en-IN" dirty="0"/>
          </a:p>
        </p:txBody>
      </p:sp>
      <p:pic>
        <p:nvPicPr>
          <p:cNvPr id="4" name="Content Placeholder 3" descr="b.gaenslen.jpg"/>
          <p:cNvPicPr>
            <a:picLocks noGrp="1" noChangeAspect="1"/>
          </p:cNvPicPr>
          <p:nvPr>
            <p:ph idx="4294967295"/>
          </p:nvPr>
        </p:nvPicPr>
        <p:blipFill>
          <a:blip r:embed="rId2" cstate="print">
            <a:grayscl/>
          </a:blip>
          <a:stretch>
            <a:fillRect/>
          </a:stretch>
        </p:blipFill>
        <p:spPr>
          <a:xfrm>
            <a:off x="3257550" y="1752600"/>
            <a:ext cx="5886450" cy="4751388"/>
          </a:xfrm>
        </p:spPr>
      </p:pic>
      <p:sp>
        <p:nvSpPr>
          <p:cNvPr id="5" name="Rectangle 4"/>
          <p:cNvSpPr/>
          <p:nvPr/>
        </p:nvSpPr>
        <p:spPr>
          <a:xfrm>
            <a:off x="304800" y="2667000"/>
            <a:ext cx="2438400" cy="1754326"/>
          </a:xfrm>
          <a:prstGeom prst="rect">
            <a:avLst/>
          </a:prstGeom>
        </p:spPr>
        <p:txBody>
          <a:bodyPr wrap="square">
            <a:spAutoFit/>
          </a:bodyPr>
          <a:lstStyle/>
          <a:p>
            <a:pPr algn="l" rtl="0">
              <a:defRPr/>
            </a:pPr>
            <a:r>
              <a:rPr lang="en-US" b="1" dirty="0" err="1" smtClean="0"/>
              <a:t>Gaenslen</a:t>
            </a:r>
            <a:r>
              <a:rPr lang="en-US" b="1" dirty="0" smtClean="0"/>
              <a:t> test stresses the sacroiliac joints,</a:t>
            </a:r>
          </a:p>
          <a:p>
            <a:pPr algn="l" rtl="0">
              <a:defRPr/>
            </a:pPr>
            <a:r>
              <a:rPr lang="en-US" b="1" dirty="0" smtClean="0"/>
              <a:t>Increased pain during this test could be indicative of joint disease</a:t>
            </a:r>
            <a:r>
              <a:rPr lang="en-US" dirty="0" smtClean="0"/>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2"/>
            <a:ext cx="8229600" cy="4525963"/>
          </a:xfrm>
        </p:spPr>
        <p:txBody>
          <a:bodyPr/>
          <a:lstStyle/>
          <a:p>
            <a:pPr algn="l" rtl="0"/>
            <a:r>
              <a:rPr lang="en-US" dirty="0" smtClean="0"/>
              <a:t>Test irritability by compressing the pelvis with the patient prone.</a:t>
            </a:r>
            <a:endParaRPr lang="en-US" dirty="0"/>
          </a:p>
        </p:txBody>
      </p:sp>
      <p:pic>
        <p:nvPicPr>
          <p:cNvPr id="5" name="Picture 2"/>
          <p:cNvPicPr>
            <a:picLocks noChangeAspect="1" noChangeArrowheads="1"/>
          </p:cNvPicPr>
          <p:nvPr/>
        </p:nvPicPr>
        <p:blipFill>
          <a:blip r:embed="rId2" cstate="print">
            <a:grayscl/>
          </a:blip>
          <a:srcRect t="54717"/>
          <a:stretch>
            <a:fillRect/>
          </a:stretch>
        </p:blipFill>
        <p:spPr bwMode="auto">
          <a:xfrm>
            <a:off x="5029200" y="4114800"/>
            <a:ext cx="3886200" cy="1828800"/>
          </a:xfrm>
          <a:prstGeom prst="rect">
            <a:avLst/>
          </a:prstGeom>
          <a:noFill/>
          <a:ln w="9525">
            <a:noFill/>
            <a:miter lim="800000"/>
            <a:headEnd/>
            <a:tailEnd/>
          </a:ln>
          <a:effectLst/>
        </p:spPr>
      </p:pic>
      <p:pic>
        <p:nvPicPr>
          <p:cNvPr id="6" name="Picture 5" descr="0.jpg"/>
          <p:cNvPicPr>
            <a:picLocks noChangeAspect="1"/>
          </p:cNvPicPr>
          <p:nvPr/>
        </p:nvPicPr>
        <p:blipFill>
          <a:blip r:embed="rId3" cstate="print">
            <a:grayscl/>
          </a:blip>
          <a:srcRect t="11111" b="11111"/>
          <a:stretch>
            <a:fillRect/>
          </a:stretch>
        </p:blipFill>
        <p:spPr>
          <a:xfrm>
            <a:off x="457200" y="3733800"/>
            <a:ext cx="4572000" cy="2667000"/>
          </a:xfrm>
          <a:prstGeom prst="rect">
            <a:avLst/>
          </a:prstGeom>
        </p:spPr>
      </p:pic>
      <p:sp>
        <p:nvSpPr>
          <p:cNvPr id="7" name="Title 6"/>
          <p:cNvSpPr>
            <a:spLocks noGrp="1"/>
          </p:cNvSpPr>
          <p:nvPr>
            <p:ph type="title"/>
          </p:nvPr>
        </p:nvSpPr>
        <p:spPr/>
        <p:txBody>
          <a:bodyPr/>
          <a:lstStyle/>
          <a:p>
            <a:r>
              <a:rPr lang="en-US" dirty="0" smtClean="0"/>
              <a:t>PELVIC COMPRESSION TEST</a:t>
            </a:r>
            <a:endParaRPr lang="en-IN"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Patrick's test</a:t>
            </a:r>
            <a:r>
              <a:rPr lang="en-US" dirty="0" smtClean="0"/>
              <a:t> or </a:t>
            </a:r>
            <a:r>
              <a:rPr lang="en-US" b="1" dirty="0" smtClean="0"/>
              <a:t>FABER test</a:t>
            </a:r>
            <a:endParaRPr lang="en-US" dirty="0"/>
          </a:p>
        </p:txBody>
      </p:sp>
      <p:sp>
        <p:nvSpPr>
          <p:cNvPr id="3" name="Content Placeholder 2"/>
          <p:cNvSpPr>
            <a:spLocks noGrp="1"/>
          </p:cNvSpPr>
          <p:nvPr>
            <p:ph idx="1"/>
          </p:nvPr>
        </p:nvSpPr>
        <p:spPr>
          <a:xfrm>
            <a:off x="1318260" y="1734671"/>
            <a:ext cx="3558540" cy="4235823"/>
          </a:xfrm>
        </p:spPr>
        <p:txBody>
          <a:bodyPr>
            <a:normAutofit fontScale="92500" lnSpcReduction="10000"/>
          </a:bodyPr>
          <a:lstStyle/>
          <a:p>
            <a:pPr algn="l" rtl="0"/>
            <a:r>
              <a:rPr lang="en-US" dirty="0" smtClean="0"/>
              <a:t>The test is performed by having the tested leg flexed, abducted and externally rotated. If pain results, this is considered a </a:t>
            </a:r>
            <a:r>
              <a:rPr lang="en-US" i="1" dirty="0" smtClean="0"/>
              <a:t>positive Patrick's test</a:t>
            </a:r>
            <a:r>
              <a:rPr lang="en-US" dirty="0" smtClean="0"/>
              <a:t>.</a:t>
            </a:r>
            <a:endParaRPr lang="en-US" dirty="0"/>
          </a:p>
        </p:txBody>
      </p:sp>
      <p:pic>
        <p:nvPicPr>
          <p:cNvPr id="6" name="Picture 5" descr="526px-Patrick's_test.jpg"/>
          <p:cNvPicPr>
            <a:picLocks noChangeAspect="1"/>
          </p:cNvPicPr>
          <p:nvPr/>
        </p:nvPicPr>
        <p:blipFill>
          <a:blip r:embed="rId2" cstate="print"/>
          <a:stretch>
            <a:fillRect/>
          </a:stretch>
        </p:blipFill>
        <p:spPr>
          <a:xfrm>
            <a:off x="5410200" y="1447800"/>
            <a:ext cx="3276600" cy="3692508"/>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28600"/>
            <a:ext cx="8856984" cy="985822"/>
          </a:xfrm>
        </p:spPr>
        <p:txBody>
          <a:bodyPr/>
          <a:lstStyle/>
          <a:p>
            <a:r>
              <a:rPr lang="en-US" sz="2400" b="1" dirty="0" smtClean="0">
                <a:latin typeface="Arial" pitchFamily="34" charset="0"/>
                <a:cs typeface="Arial" pitchFamily="34" charset="0"/>
              </a:rPr>
              <a:t>E</a:t>
            </a:r>
            <a:r>
              <a:rPr lang="en-GB" sz="2400" b="1" dirty="0" err="1" smtClean="0">
                <a:latin typeface="Arial" pitchFamily="34" charset="0"/>
                <a:cs typeface="Arial" pitchFamily="34" charset="0"/>
              </a:rPr>
              <a:t>xamination</a:t>
            </a:r>
            <a:r>
              <a:rPr lang="en-GB" sz="2400" b="1" dirty="0" smtClean="0">
                <a:latin typeface="Arial" pitchFamily="34" charset="0"/>
                <a:cs typeface="Arial" pitchFamily="34" charset="0"/>
              </a:rPr>
              <a:t> </a:t>
            </a:r>
            <a:r>
              <a:rPr lang="en-GB" sz="2400" b="1" dirty="0" smtClean="0">
                <a:latin typeface="Arial" pitchFamily="34" charset="0"/>
                <a:cs typeface="Arial" pitchFamily="34" charset="0"/>
              </a:rPr>
              <a:t>findings in patients with mechanical back pain </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ar-IQ" sz="2400" dirty="0">
              <a:latin typeface="Arial" pitchFamily="34" charset="0"/>
              <a:cs typeface="Arial" pitchFamily="34" charset="0"/>
            </a:endParaRPr>
          </a:p>
        </p:txBody>
      </p:sp>
      <p:pic>
        <p:nvPicPr>
          <p:cNvPr id="4" name="Picture 2"/>
          <p:cNvPicPr>
            <a:picLocks noGrp="1" noChangeAspect="1" noChangeArrowheads="1"/>
          </p:cNvPicPr>
          <p:nvPr>
            <p:ph idx="1"/>
          </p:nvPr>
        </p:nvPicPr>
        <p:blipFill>
          <a:blip r:embed="rId2"/>
          <a:srcRect/>
          <a:stretch>
            <a:fillRect/>
          </a:stretch>
        </p:blipFill>
        <p:spPr bwMode="auto">
          <a:xfrm>
            <a:off x="2857489" y="2000240"/>
            <a:ext cx="5000660" cy="3357586"/>
          </a:xfrm>
          <a:prstGeom prst="rect">
            <a:avLst/>
          </a:prstGeom>
          <a:noFill/>
          <a:ln w="9525">
            <a:noFill/>
            <a:miter lim="800000"/>
            <a:headEnd/>
            <a:tailEnd/>
          </a:ln>
          <a:effectLst/>
        </p:spPr>
      </p:pic>
      <p:sp>
        <p:nvSpPr>
          <p:cNvPr id="5" name="Rounded Rectangle 9"/>
          <p:cNvSpPr/>
          <p:nvPr/>
        </p:nvSpPr>
        <p:spPr>
          <a:xfrm>
            <a:off x="1497013" y="1355725"/>
            <a:ext cx="1979612" cy="615950"/>
          </a:xfrm>
          <a:prstGeom prst="roundRect">
            <a:avLst/>
          </a:prstGeom>
          <a:solidFill>
            <a:srgbClr val="E3F0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i="1" dirty="0">
                <a:solidFill>
                  <a:srgbClr val="000000">
                    <a:lumMod val="75000"/>
                  </a:srgbClr>
                </a:solidFill>
                <a:latin typeface="Futura-BoldOblique"/>
              </a:rPr>
              <a:t>Positive straight </a:t>
            </a:r>
            <a:br>
              <a:rPr lang="en-GB" sz="1400" b="1" i="1" dirty="0">
                <a:solidFill>
                  <a:srgbClr val="000000">
                    <a:lumMod val="75000"/>
                  </a:srgbClr>
                </a:solidFill>
                <a:latin typeface="Futura-BoldOblique"/>
              </a:rPr>
            </a:br>
            <a:r>
              <a:rPr lang="en-GB" sz="1400" b="1" i="1" dirty="0">
                <a:solidFill>
                  <a:srgbClr val="000000">
                    <a:lumMod val="75000"/>
                  </a:srgbClr>
                </a:solidFill>
                <a:latin typeface="Futura-BoldOblique"/>
              </a:rPr>
              <a:t>leg raise test</a:t>
            </a:r>
            <a:endParaRPr lang="en-GB" sz="1400" dirty="0">
              <a:solidFill>
                <a:srgbClr val="000000">
                  <a:lumMod val="75000"/>
                </a:srgbClr>
              </a:solidFill>
            </a:endParaRPr>
          </a:p>
        </p:txBody>
      </p:sp>
      <p:sp>
        <p:nvSpPr>
          <p:cNvPr id="6" name="Rounded Rectangle 12"/>
          <p:cNvSpPr/>
          <p:nvPr/>
        </p:nvSpPr>
        <p:spPr>
          <a:xfrm>
            <a:off x="1014413" y="2841625"/>
            <a:ext cx="1981200" cy="615950"/>
          </a:xfrm>
          <a:prstGeom prst="roundRect">
            <a:avLst/>
          </a:prstGeom>
          <a:solidFill>
            <a:srgbClr val="E3F0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i="1" dirty="0">
                <a:solidFill>
                  <a:srgbClr val="000000">
                    <a:lumMod val="75000"/>
                  </a:srgbClr>
                </a:solidFill>
                <a:latin typeface="Futura-BoldOblique"/>
              </a:rPr>
              <a:t>Observe for scoliosis</a:t>
            </a:r>
            <a:endParaRPr lang="en-GB" sz="1400" dirty="0">
              <a:solidFill>
                <a:srgbClr val="000000">
                  <a:lumMod val="75000"/>
                </a:srgbClr>
              </a:solidFill>
            </a:endParaRPr>
          </a:p>
        </p:txBody>
      </p:sp>
      <p:sp>
        <p:nvSpPr>
          <p:cNvPr id="7" name="Rounded Rectangle 13"/>
          <p:cNvSpPr/>
          <p:nvPr/>
        </p:nvSpPr>
        <p:spPr>
          <a:xfrm>
            <a:off x="1071539" y="4329113"/>
            <a:ext cx="1714511" cy="615950"/>
          </a:xfrm>
          <a:prstGeom prst="roundRect">
            <a:avLst/>
          </a:prstGeom>
          <a:solidFill>
            <a:srgbClr val="E3F0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i="1" dirty="0">
                <a:solidFill>
                  <a:srgbClr val="000000">
                    <a:lumMod val="75000"/>
                  </a:srgbClr>
                </a:solidFill>
                <a:latin typeface="Futura-BoldOblique"/>
              </a:rPr>
              <a:t>Restricted range </a:t>
            </a:r>
            <a:br>
              <a:rPr lang="en-GB" sz="1400" b="1" i="1" dirty="0">
                <a:solidFill>
                  <a:srgbClr val="000000">
                    <a:lumMod val="75000"/>
                  </a:srgbClr>
                </a:solidFill>
                <a:latin typeface="Futura-BoldOblique"/>
              </a:rPr>
            </a:br>
            <a:r>
              <a:rPr lang="en-GB" sz="1400" b="1" i="1" dirty="0">
                <a:solidFill>
                  <a:srgbClr val="000000">
                    <a:lumMod val="75000"/>
                  </a:srgbClr>
                </a:solidFill>
                <a:latin typeface="Futura-BoldOblique"/>
              </a:rPr>
              <a:t>of movement</a:t>
            </a:r>
            <a:endParaRPr lang="en-GB" sz="1400" dirty="0">
              <a:solidFill>
                <a:srgbClr val="000000">
                  <a:lumMod val="75000"/>
                </a:srgbClr>
              </a:solidFill>
            </a:endParaRPr>
          </a:p>
        </p:txBody>
      </p:sp>
      <p:sp>
        <p:nvSpPr>
          <p:cNvPr id="8" name="Rounded Rectangle 10"/>
          <p:cNvSpPr/>
          <p:nvPr/>
        </p:nvSpPr>
        <p:spPr>
          <a:xfrm>
            <a:off x="5549900" y="1355725"/>
            <a:ext cx="2378075" cy="615950"/>
          </a:xfrm>
          <a:prstGeom prst="roundRect">
            <a:avLst/>
          </a:prstGeom>
          <a:solidFill>
            <a:srgbClr val="E3F0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i="1" dirty="0">
                <a:solidFill>
                  <a:srgbClr val="000000">
                    <a:lumMod val="75000"/>
                  </a:srgbClr>
                </a:solidFill>
                <a:latin typeface="Futura-BoldOblique"/>
              </a:rPr>
              <a:t>Specific tenderness around the lumbar spine</a:t>
            </a:r>
            <a:endParaRPr lang="en-GB" sz="1400" dirty="0">
              <a:solidFill>
                <a:srgbClr val="000000">
                  <a:lumMod val="75000"/>
                </a:srgbClr>
              </a:solidFill>
            </a:endParaRPr>
          </a:p>
        </p:txBody>
      </p:sp>
      <p:sp>
        <p:nvSpPr>
          <p:cNvPr id="9" name="Rounded Rectangle 11"/>
          <p:cNvSpPr/>
          <p:nvPr/>
        </p:nvSpPr>
        <p:spPr>
          <a:xfrm>
            <a:off x="7143768" y="2841625"/>
            <a:ext cx="1714512" cy="615950"/>
          </a:xfrm>
          <a:prstGeom prst="roundRect">
            <a:avLst/>
          </a:prstGeom>
          <a:solidFill>
            <a:srgbClr val="E3F0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i="1" dirty="0">
                <a:solidFill>
                  <a:srgbClr val="000000">
                    <a:lumMod val="75000"/>
                  </a:srgbClr>
                </a:solidFill>
                <a:latin typeface="Futura-BoldOblique"/>
              </a:rPr>
              <a:t>Absent reflexes</a:t>
            </a:r>
            <a:endParaRPr lang="en-GB" sz="1400" dirty="0">
              <a:solidFill>
                <a:srgbClr val="000000">
                  <a:lumMod val="75000"/>
                </a:srgbClr>
              </a:solidFill>
            </a:endParaRPr>
          </a:p>
        </p:txBody>
      </p:sp>
      <p:sp>
        <p:nvSpPr>
          <p:cNvPr id="10" name="Rounded Rectangle 14"/>
          <p:cNvSpPr/>
          <p:nvPr/>
        </p:nvSpPr>
        <p:spPr>
          <a:xfrm>
            <a:off x="7143768" y="5072074"/>
            <a:ext cx="1714512" cy="500066"/>
          </a:xfrm>
          <a:prstGeom prst="roundRect">
            <a:avLst/>
          </a:prstGeom>
          <a:solidFill>
            <a:srgbClr val="E3F0F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i="1" dirty="0">
                <a:solidFill>
                  <a:srgbClr val="000000">
                    <a:lumMod val="75000"/>
                  </a:srgbClr>
                </a:solidFill>
                <a:latin typeface="Futura-BoldOblique"/>
              </a:rPr>
              <a:t>Neurological examination</a:t>
            </a:r>
            <a:endParaRPr lang="en-GB" sz="1400" dirty="0">
              <a:solidFill>
                <a:srgbClr val="000000">
                  <a:lumMod val="75000"/>
                </a:srgbClr>
              </a:solidFill>
            </a:endParaRPr>
          </a:p>
        </p:txBody>
      </p:sp>
    </p:spTree>
    <p:extLst>
      <p:ext uri="{BB962C8B-B14F-4D97-AF65-F5344CB8AC3E}">
        <p14:creationId xmlns:p14="http://schemas.microsoft.com/office/powerpoint/2010/main" val="381818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458200" cy="1143000"/>
          </a:xfrm>
        </p:spPr>
        <p:txBody>
          <a:bodyPr>
            <a:normAutofit/>
          </a:bodyPr>
          <a:lstStyle/>
          <a:p>
            <a:pPr algn="l"/>
            <a:r>
              <a:rPr lang="en-US" sz="3200" b="1" dirty="0">
                <a:solidFill>
                  <a:srgbClr val="00B0F0"/>
                </a:solidFill>
              </a:rPr>
              <a:t>LABORATORY </a:t>
            </a:r>
            <a:r>
              <a:rPr lang="en-US" sz="3200" b="1" dirty="0" smtClean="0">
                <a:solidFill>
                  <a:srgbClr val="00B0F0"/>
                </a:solidFill>
              </a:rPr>
              <a:t>FINDINGS </a:t>
            </a:r>
            <a:endParaRPr lang="en-US" sz="3200" dirty="0">
              <a:solidFill>
                <a:srgbClr val="00B0F0"/>
              </a:solidFill>
            </a:endParaRPr>
          </a:p>
        </p:txBody>
      </p:sp>
      <p:sp>
        <p:nvSpPr>
          <p:cNvPr id="3" name="Content Placeholder 2"/>
          <p:cNvSpPr>
            <a:spLocks noGrp="1"/>
          </p:cNvSpPr>
          <p:nvPr>
            <p:ph sz="quarter" idx="1"/>
          </p:nvPr>
        </p:nvSpPr>
        <p:spPr/>
        <p:txBody>
          <a:bodyPr>
            <a:normAutofit/>
          </a:bodyPr>
          <a:lstStyle/>
          <a:p>
            <a:pPr algn="l" rtl="0"/>
            <a:r>
              <a:rPr lang="en-US" dirty="0"/>
              <a:t>M</a:t>
            </a:r>
            <a:r>
              <a:rPr lang="en-US" dirty="0" smtClean="0"/>
              <a:t>ild</a:t>
            </a:r>
            <a:r>
              <a:rPr lang="en-US" dirty="0"/>
              <a:t>, </a:t>
            </a:r>
            <a:r>
              <a:rPr lang="en-US" dirty="0" err="1"/>
              <a:t>normocytic</a:t>
            </a:r>
            <a:r>
              <a:rPr lang="en-US" dirty="0"/>
              <a:t>, </a:t>
            </a:r>
            <a:r>
              <a:rPr lang="en-US" dirty="0" err="1"/>
              <a:t>normochromic</a:t>
            </a:r>
            <a:r>
              <a:rPr lang="en-US" dirty="0"/>
              <a:t> anemia, reflective of chronic </a:t>
            </a:r>
            <a:r>
              <a:rPr lang="en-US" dirty="0" smtClean="0"/>
              <a:t>disease.</a:t>
            </a:r>
          </a:p>
          <a:p>
            <a:pPr algn="l" rtl="0"/>
            <a:r>
              <a:rPr lang="en-US" dirty="0" smtClean="0"/>
              <a:t>About half of </a:t>
            </a:r>
            <a:r>
              <a:rPr lang="en-US" dirty="0"/>
              <a:t>patients with active disease will have elevations of the erythrocyte sedimentation rate or C-reactive protein</a:t>
            </a:r>
            <a:r>
              <a:rPr lang="en-US" dirty="0" smtClean="0"/>
              <a:t>.</a:t>
            </a:r>
          </a:p>
          <a:p>
            <a:pPr algn="l" rtl="0"/>
            <a:r>
              <a:rPr lang="en-US" dirty="0" smtClean="0"/>
              <a:t>Negative RF, ACCP and ANA</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IMAGING STUDIES</a:t>
            </a:r>
            <a:endParaRPr lang="en-US" dirty="0"/>
          </a:p>
        </p:txBody>
      </p:sp>
      <p:sp>
        <p:nvSpPr>
          <p:cNvPr id="3" name="Content Placeholder 2"/>
          <p:cNvSpPr>
            <a:spLocks noGrp="1"/>
          </p:cNvSpPr>
          <p:nvPr>
            <p:ph sz="quarter" idx="1"/>
          </p:nvPr>
        </p:nvSpPr>
        <p:spPr/>
        <p:txBody>
          <a:bodyPr>
            <a:normAutofit/>
          </a:bodyPr>
          <a:lstStyle/>
          <a:p>
            <a:pPr algn="l" rtl="0">
              <a:buNone/>
            </a:pPr>
            <a:r>
              <a:rPr lang="en-US" b="1" dirty="0" smtClean="0"/>
              <a:t>                          Sacroiliac Joints</a:t>
            </a:r>
          </a:p>
          <a:p>
            <a:pPr algn="l" rtl="0"/>
            <a:r>
              <a:rPr lang="en-US" dirty="0" smtClean="0"/>
              <a:t>The </a:t>
            </a:r>
            <a:r>
              <a:rPr lang="en-US" dirty="0"/>
              <a:t>most distinctive finding is inflammation </a:t>
            </a:r>
            <a:r>
              <a:rPr lang="en-US" dirty="0" smtClean="0"/>
              <a:t>    of </a:t>
            </a:r>
            <a:r>
              <a:rPr lang="en-US" dirty="0"/>
              <a:t>both sacroiliac joints</a:t>
            </a:r>
            <a:r>
              <a:rPr lang="en-US" dirty="0" smtClean="0"/>
              <a:t>.</a:t>
            </a:r>
          </a:p>
          <a:p>
            <a:pPr algn="l" rtl="0"/>
            <a:r>
              <a:rPr lang="en-US" dirty="0"/>
              <a:t>A standard </a:t>
            </a:r>
            <a:r>
              <a:rPr lang="en-US" dirty="0" err="1" smtClean="0"/>
              <a:t>antero</a:t>
            </a:r>
            <a:r>
              <a:rPr lang="en-US" dirty="0" smtClean="0"/>
              <a:t>-posterior </a:t>
            </a:r>
            <a:r>
              <a:rPr lang="en-US" dirty="0"/>
              <a:t>radiograph of </a:t>
            </a:r>
            <a:r>
              <a:rPr lang="en-US" dirty="0" smtClean="0"/>
              <a:t>the pelvis </a:t>
            </a:r>
            <a:r>
              <a:rPr lang="en-US" dirty="0"/>
              <a:t>is commonly used to evaluate these S-shaped </a:t>
            </a:r>
            <a:r>
              <a:rPr lang="en-US" dirty="0" smtClean="0"/>
              <a:t>joints.</a:t>
            </a:r>
          </a:p>
          <a:p>
            <a:pPr marL="0" indent="0" algn="l" rtl="0">
              <a:buNone/>
            </a:pPr>
            <a:r>
              <a:rPr lang="en-US" dirty="0" smtClean="0"/>
              <a:t> </a:t>
            </a:r>
          </a:p>
          <a:p>
            <a:pPr>
              <a:buNone/>
            </a:pPr>
            <a:r>
              <a:rPr lang="en-US" dirty="0"/>
              <a:t> </a:t>
            </a: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l" rtl="0"/>
            <a:r>
              <a:rPr lang="en-US" dirty="0"/>
              <a:t>The </a:t>
            </a:r>
            <a:r>
              <a:rPr lang="en-US" dirty="0" smtClean="0"/>
              <a:t>radiographic </a:t>
            </a:r>
            <a:r>
              <a:rPr lang="en-US" dirty="0"/>
              <a:t>finding is the appearance of iliac </a:t>
            </a:r>
            <a:r>
              <a:rPr lang="en-US" dirty="0" smtClean="0"/>
              <a:t>erosions.</a:t>
            </a:r>
          </a:p>
          <a:p>
            <a:pPr algn="l" rtl="0"/>
            <a:r>
              <a:rPr lang="en-US" dirty="0" smtClean="0"/>
              <a:t>With time </a:t>
            </a:r>
            <a:r>
              <a:rPr lang="en-US" dirty="0"/>
              <a:t>erosions become more prominent </a:t>
            </a:r>
            <a:r>
              <a:rPr lang="en-US" dirty="0" smtClean="0"/>
              <a:t>and produce </a:t>
            </a:r>
            <a:r>
              <a:rPr lang="en-US" dirty="0"/>
              <a:t>"</a:t>
            </a:r>
            <a:r>
              <a:rPr lang="en-US" dirty="0" err="1">
                <a:solidFill>
                  <a:srgbClr val="00B0F0"/>
                </a:solidFill>
              </a:rPr>
              <a:t>pseudowidening</a:t>
            </a:r>
            <a:r>
              <a:rPr lang="en-US" dirty="0"/>
              <a:t>" of the sacroiliac joint</a:t>
            </a:r>
            <a:r>
              <a:rPr lang="en-US" dirty="0" smtClean="0"/>
              <a:t>.</a:t>
            </a:r>
          </a:p>
          <a:p>
            <a:pPr algn="l" rtl="0"/>
            <a:r>
              <a:rPr lang="en-US" dirty="0"/>
              <a:t>Progressive inflammation leads to fusion, and the end result </a:t>
            </a:r>
            <a:r>
              <a:rPr lang="en-US" dirty="0" smtClean="0"/>
              <a:t>can be </a:t>
            </a:r>
            <a:r>
              <a:rPr lang="en-US" dirty="0"/>
              <a:t>complete obliteration of the sacroiliac joint by bone and fibrous </a:t>
            </a:r>
            <a:r>
              <a:rPr lang="en-US" dirty="0" smtClean="0"/>
              <a:t>tissue.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title"/>
          </p:nvPr>
        </p:nvSpPr>
        <p:spPr/>
        <p:txBody>
          <a:bodyPr/>
          <a:lstStyle/>
          <a:p>
            <a:pPr eaLnBrk="1" hangingPunct="1"/>
            <a:endParaRPr lang="ar-IQ" smtClean="0"/>
          </a:p>
        </p:txBody>
      </p:sp>
      <p:pic>
        <p:nvPicPr>
          <p:cNvPr id="49155" name="Picture 4" descr="ap pelvis"/>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l 2"/>
          <p:cNvSpPr>
            <a:spLocks noChangeArrowheads="1"/>
          </p:cNvSpPr>
          <p:nvPr/>
        </p:nvSpPr>
        <p:spPr bwMode="auto">
          <a:xfrm>
            <a:off x="3048000" y="2133600"/>
            <a:ext cx="2667000" cy="2590800"/>
          </a:xfrm>
          <a:prstGeom prst="ellipse">
            <a:avLst/>
          </a:prstGeom>
          <a:solidFill>
            <a:srgbClr val="0070C0"/>
          </a:solidFill>
          <a:ln w="9525">
            <a:solidFill>
              <a:schemeClr val="tx1"/>
            </a:solidFill>
            <a:round/>
            <a:headEnd/>
            <a:tailEnd/>
          </a:ln>
        </p:spPr>
        <p:txBody>
          <a:bodyPr wrap="none" anchor="ctr"/>
          <a:lstStyle/>
          <a:p>
            <a:pPr algn="ctr"/>
            <a:r>
              <a:rPr lang="en-US" sz="2800" dirty="0" err="1">
                <a:solidFill>
                  <a:schemeClr val="bg2"/>
                </a:solidFill>
                <a:ea typeface="Times New Roman (Arabic)" pitchFamily="26" charset="0"/>
              </a:rPr>
              <a:t>Ankylosing</a:t>
            </a:r>
            <a:endParaRPr lang="en-US" sz="2800" dirty="0">
              <a:solidFill>
                <a:schemeClr val="bg2"/>
              </a:solidFill>
              <a:ea typeface="Times New Roman (Arabic)" pitchFamily="26" charset="0"/>
            </a:endParaRPr>
          </a:p>
          <a:p>
            <a:pPr algn="ctr"/>
            <a:endParaRPr lang="en-US" sz="2800" dirty="0">
              <a:solidFill>
                <a:schemeClr val="bg2"/>
              </a:solidFill>
              <a:ea typeface="Times New Roman (Arabic)" pitchFamily="26" charset="0"/>
            </a:endParaRPr>
          </a:p>
          <a:p>
            <a:pPr algn="ctr"/>
            <a:r>
              <a:rPr lang="en-US" sz="2800" dirty="0" err="1">
                <a:solidFill>
                  <a:schemeClr val="bg2"/>
                </a:solidFill>
                <a:ea typeface="Times New Roman (Arabic)" pitchFamily="26" charset="0"/>
              </a:rPr>
              <a:t>Spondylitis</a:t>
            </a:r>
            <a:endParaRPr lang="en-US" sz="2800" dirty="0">
              <a:solidFill>
                <a:schemeClr val="bg2"/>
              </a:solidFill>
              <a:ea typeface="Times New Roman (Arabic)" pitchFamily="26" charset="0"/>
            </a:endParaRPr>
          </a:p>
        </p:txBody>
      </p:sp>
      <p:sp>
        <p:nvSpPr>
          <p:cNvPr id="10243" name="Oval 3"/>
          <p:cNvSpPr>
            <a:spLocks noChangeArrowheads="1"/>
          </p:cNvSpPr>
          <p:nvPr/>
        </p:nvSpPr>
        <p:spPr bwMode="auto">
          <a:xfrm>
            <a:off x="2514600" y="4343400"/>
            <a:ext cx="1905000" cy="19050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dirty="0">
                <a:ea typeface="Times New Roman (Arabic)" pitchFamily="26" charset="0"/>
              </a:rPr>
              <a:t>Acute</a:t>
            </a:r>
          </a:p>
          <a:p>
            <a:pPr algn="ctr"/>
            <a:r>
              <a:rPr lang="en-US" dirty="0">
                <a:ea typeface="Times New Roman (Arabic)" pitchFamily="26" charset="0"/>
              </a:rPr>
              <a:t>Anterior</a:t>
            </a:r>
          </a:p>
          <a:p>
            <a:pPr algn="ctr"/>
            <a:r>
              <a:rPr lang="en-US" dirty="0" err="1">
                <a:ea typeface="Times New Roman (Arabic)" pitchFamily="26" charset="0"/>
              </a:rPr>
              <a:t>Uveitis</a:t>
            </a:r>
            <a:endParaRPr lang="en-US" dirty="0">
              <a:ea typeface="Times New Roman (Arabic)" pitchFamily="26" charset="0"/>
            </a:endParaRPr>
          </a:p>
        </p:txBody>
      </p:sp>
      <p:sp>
        <p:nvSpPr>
          <p:cNvPr id="10244" name="Oval 4"/>
          <p:cNvSpPr>
            <a:spLocks noChangeArrowheads="1"/>
          </p:cNvSpPr>
          <p:nvPr/>
        </p:nvSpPr>
        <p:spPr bwMode="auto">
          <a:xfrm>
            <a:off x="1600200" y="2667000"/>
            <a:ext cx="1828800" cy="1828800"/>
          </a:xfrm>
          <a:prstGeom prst="ellipse">
            <a:avLst/>
          </a:prstGeom>
          <a:solidFill>
            <a:schemeClr val="accent3">
              <a:lumMod val="20000"/>
              <a:lumOff val="80000"/>
            </a:schemeClr>
          </a:solidFill>
          <a:ln w="9525">
            <a:solidFill>
              <a:schemeClr val="tx1"/>
            </a:solidFill>
            <a:round/>
            <a:headEnd/>
            <a:tailEnd/>
          </a:ln>
        </p:spPr>
        <p:txBody>
          <a:bodyPr wrap="none" anchor="ctr"/>
          <a:lstStyle/>
          <a:p>
            <a:pPr algn="ctr"/>
            <a:r>
              <a:rPr lang="en-US">
                <a:ea typeface="Times New Roman (Arabic)" pitchFamily="26" charset="0"/>
              </a:rPr>
              <a:t>Psoriatic </a:t>
            </a:r>
          </a:p>
          <a:p>
            <a:pPr algn="ctr"/>
            <a:r>
              <a:rPr lang="en-US">
                <a:ea typeface="Times New Roman (Arabic)" pitchFamily="26" charset="0"/>
              </a:rPr>
              <a:t>Arthritis</a:t>
            </a:r>
          </a:p>
        </p:txBody>
      </p:sp>
      <p:sp>
        <p:nvSpPr>
          <p:cNvPr id="10245" name="Oval 5"/>
          <p:cNvSpPr>
            <a:spLocks noChangeArrowheads="1"/>
          </p:cNvSpPr>
          <p:nvPr/>
        </p:nvSpPr>
        <p:spPr bwMode="auto">
          <a:xfrm>
            <a:off x="4572000" y="4343400"/>
            <a:ext cx="1828800" cy="1828800"/>
          </a:xfrm>
          <a:prstGeom prst="ellipse">
            <a:avLst/>
          </a:prstGeom>
          <a:solidFill>
            <a:schemeClr val="bg2"/>
          </a:solidFill>
          <a:ln w="9525">
            <a:solidFill>
              <a:schemeClr val="tx1"/>
            </a:solidFill>
            <a:round/>
            <a:headEnd/>
            <a:tailEnd/>
          </a:ln>
        </p:spPr>
        <p:txBody>
          <a:bodyPr wrap="none" anchor="ctr"/>
          <a:lstStyle/>
          <a:p>
            <a:pPr algn="ctr"/>
            <a:r>
              <a:rPr lang="en-US" dirty="0">
                <a:ea typeface="Times New Roman (Arabic)" pitchFamily="26" charset="0"/>
              </a:rPr>
              <a:t>Reactive </a:t>
            </a:r>
          </a:p>
          <a:p>
            <a:pPr algn="ctr"/>
            <a:r>
              <a:rPr lang="en-US" dirty="0">
                <a:ea typeface="Times New Roman (Arabic)" pitchFamily="26" charset="0"/>
              </a:rPr>
              <a:t>arthritis</a:t>
            </a:r>
          </a:p>
        </p:txBody>
      </p:sp>
      <p:sp>
        <p:nvSpPr>
          <p:cNvPr id="10246" name="Oval 6"/>
          <p:cNvSpPr>
            <a:spLocks noChangeArrowheads="1"/>
          </p:cNvSpPr>
          <p:nvPr/>
        </p:nvSpPr>
        <p:spPr bwMode="auto">
          <a:xfrm>
            <a:off x="5334000" y="2667000"/>
            <a:ext cx="1981200" cy="1752600"/>
          </a:xfrm>
          <a:prstGeom prst="ellipse">
            <a:avLst/>
          </a:prstGeom>
          <a:solidFill>
            <a:schemeClr val="bg2">
              <a:lumMod val="75000"/>
            </a:schemeClr>
          </a:solidFill>
          <a:ln w="9525">
            <a:solidFill>
              <a:schemeClr val="tx1"/>
            </a:solidFill>
            <a:round/>
            <a:headEnd/>
            <a:tailEnd/>
          </a:ln>
        </p:spPr>
        <p:txBody>
          <a:bodyPr wrap="none" anchor="ctr"/>
          <a:lstStyle/>
          <a:p>
            <a:pPr algn="ctr"/>
            <a:r>
              <a:rPr lang="en-US" sz="2100" dirty="0">
                <a:ea typeface="Times New Roman (Arabic)" pitchFamily="26" charset="0"/>
              </a:rPr>
              <a:t>Undifferentiated </a:t>
            </a:r>
          </a:p>
          <a:p>
            <a:pPr algn="ctr"/>
            <a:r>
              <a:rPr lang="en-US" sz="2100" dirty="0" err="1">
                <a:ea typeface="Times New Roman (Arabic)" pitchFamily="26" charset="0"/>
              </a:rPr>
              <a:t>Spondyloarthritis</a:t>
            </a:r>
            <a:endParaRPr lang="en-US" sz="2100" dirty="0">
              <a:ea typeface="Times New Roman (Arabic)" pitchFamily="26" charset="0"/>
            </a:endParaRPr>
          </a:p>
        </p:txBody>
      </p:sp>
      <p:sp>
        <p:nvSpPr>
          <p:cNvPr id="10247" name="Oval 7"/>
          <p:cNvSpPr>
            <a:spLocks noChangeArrowheads="1"/>
          </p:cNvSpPr>
          <p:nvPr/>
        </p:nvSpPr>
        <p:spPr bwMode="auto">
          <a:xfrm>
            <a:off x="2514600" y="990600"/>
            <a:ext cx="1828800" cy="1676400"/>
          </a:xfrm>
          <a:prstGeom prst="ellipse">
            <a:avLst/>
          </a:prstGeom>
          <a:solidFill>
            <a:schemeClr val="accent5">
              <a:lumMod val="20000"/>
              <a:lumOff val="80000"/>
            </a:schemeClr>
          </a:solidFill>
          <a:ln w="9525">
            <a:solidFill>
              <a:schemeClr val="tx1"/>
            </a:solidFill>
            <a:round/>
            <a:headEnd/>
            <a:tailEnd/>
          </a:ln>
        </p:spPr>
        <p:txBody>
          <a:bodyPr wrap="none" anchor="ctr"/>
          <a:lstStyle/>
          <a:p>
            <a:pPr algn="ctr"/>
            <a:r>
              <a:rPr lang="en-US" sz="2100" dirty="0">
                <a:ea typeface="Times New Roman (Arabic)" pitchFamily="26" charset="0"/>
              </a:rPr>
              <a:t>Arthritis</a:t>
            </a:r>
          </a:p>
          <a:p>
            <a:pPr algn="ctr"/>
            <a:r>
              <a:rPr lang="en-US" sz="2100" dirty="0">
                <a:ea typeface="Times New Roman (Arabic)" pitchFamily="26" charset="0"/>
              </a:rPr>
              <a:t>Associated with</a:t>
            </a:r>
          </a:p>
          <a:p>
            <a:pPr algn="ctr"/>
            <a:r>
              <a:rPr lang="en-US" sz="2100" dirty="0">
                <a:ea typeface="Times New Roman (Arabic)" pitchFamily="26" charset="0"/>
              </a:rPr>
              <a:t> Inflammatory</a:t>
            </a:r>
          </a:p>
          <a:p>
            <a:pPr algn="ctr"/>
            <a:r>
              <a:rPr lang="en-US" sz="2100" dirty="0">
                <a:ea typeface="Times New Roman (Arabic)" pitchFamily="26" charset="0"/>
              </a:rPr>
              <a:t> Bowel </a:t>
            </a:r>
          </a:p>
        </p:txBody>
      </p:sp>
      <p:sp>
        <p:nvSpPr>
          <p:cNvPr id="10248" name="Oval 8"/>
          <p:cNvSpPr>
            <a:spLocks noChangeArrowheads="1"/>
          </p:cNvSpPr>
          <p:nvPr/>
        </p:nvSpPr>
        <p:spPr bwMode="auto">
          <a:xfrm>
            <a:off x="4495800" y="990600"/>
            <a:ext cx="1905000" cy="1752600"/>
          </a:xfrm>
          <a:prstGeom prst="ellipse">
            <a:avLst/>
          </a:prstGeom>
          <a:solidFill>
            <a:schemeClr val="accent2">
              <a:lumMod val="40000"/>
              <a:lumOff val="60000"/>
            </a:schemeClr>
          </a:solidFill>
          <a:ln w="9525">
            <a:solidFill>
              <a:schemeClr val="tx1"/>
            </a:solidFill>
            <a:round/>
            <a:headEnd/>
            <a:tailEnd/>
          </a:ln>
        </p:spPr>
        <p:txBody>
          <a:bodyPr wrap="none" anchor="ctr"/>
          <a:lstStyle/>
          <a:p>
            <a:pPr algn="ctr"/>
            <a:r>
              <a:rPr lang="en-US" sz="2100" dirty="0">
                <a:ea typeface="Times New Roman (Arabic)" pitchFamily="26" charset="0"/>
              </a:rPr>
              <a:t>Juvenile</a:t>
            </a:r>
          </a:p>
          <a:p>
            <a:pPr algn="ctr"/>
            <a:r>
              <a:rPr lang="en-US" sz="2100" dirty="0" err="1">
                <a:ea typeface="Times New Roman (Arabic)" pitchFamily="26" charset="0"/>
              </a:rPr>
              <a:t>Spondyloarthritis</a:t>
            </a:r>
            <a:endParaRPr lang="en-US" sz="2100" dirty="0">
              <a:ea typeface="Times New Roman (Arabic)" pitchFamily="26" charset="0"/>
            </a:endParaRPr>
          </a:p>
          <a:p>
            <a:pPr algn="ctr"/>
            <a:endParaRPr lang="en-US" sz="2100" dirty="0">
              <a:ea typeface="Times New Roman (Arabic)" pitchFamily="26" charset="0"/>
            </a:endParaRPr>
          </a:p>
        </p:txBody>
      </p:sp>
      <p:sp>
        <p:nvSpPr>
          <p:cNvPr id="10249" name="Text Box 9"/>
          <p:cNvSpPr txBox="1">
            <a:spLocks noChangeArrowheads="1"/>
          </p:cNvSpPr>
          <p:nvPr/>
        </p:nvSpPr>
        <p:spPr bwMode="auto">
          <a:xfrm>
            <a:off x="1219200" y="193675"/>
            <a:ext cx="6553200" cy="457200"/>
          </a:xfrm>
          <a:prstGeom prst="rect">
            <a:avLst/>
          </a:prstGeom>
          <a:noFill/>
          <a:ln w="9525">
            <a:noFill/>
            <a:miter lim="800000"/>
            <a:headEnd/>
            <a:tailEnd/>
          </a:ln>
        </p:spPr>
        <p:txBody>
          <a:bodyPr>
            <a:spAutoFit/>
          </a:bodyPr>
          <a:lstStyle/>
          <a:p>
            <a:endParaRPr lang="ar-IQ">
              <a:ea typeface="Times New Roman (Arabic)" pitchFamily="26" charset="0"/>
            </a:endParaRPr>
          </a:p>
        </p:txBody>
      </p:sp>
      <p:sp>
        <p:nvSpPr>
          <p:cNvPr id="10250" name="Text Box 10"/>
          <p:cNvSpPr txBox="1">
            <a:spLocks noChangeArrowheads="1"/>
          </p:cNvSpPr>
          <p:nvPr/>
        </p:nvSpPr>
        <p:spPr bwMode="auto">
          <a:xfrm>
            <a:off x="0" y="304800"/>
            <a:ext cx="10882313" cy="579438"/>
          </a:xfrm>
          <a:prstGeom prst="rect">
            <a:avLst/>
          </a:prstGeom>
          <a:noFill/>
          <a:ln w="9525">
            <a:noFill/>
            <a:miter lim="800000"/>
            <a:headEnd/>
            <a:tailEnd/>
          </a:ln>
        </p:spPr>
        <p:txBody>
          <a:bodyPr>
            <a:spAutoFit/>
          </a:bodyPr>
          <a:lstStyle/>
          <a:p>
            <a:pPr algn="l" rtl="0"/>
            <a:r>
              <a:rPr lang="en-US" sz="3200" dirty="0">
                <a:solidFill>
                  <a:srgbClr val="FFFF00"/>
                </a:solidFill>
                <a:ea typeface="Times New Roman (Arabic)" pitchFamily="26" charset="0"/>
              </a:rPr>
              <a:t>  </a:t>
            </a:r>
            <a:endParaRPr lang="en-US" sz="2400" dirty="0">
              <a:ea typeface="Times New Roman (Arabic)" pitchFamily="26" charset="0"/>
            </a:endParaRPr>
          </a:p>
        </p:txBody>
      </p:sp>
    </p:spTree>
    <p:extLst>
      <p:ext uri="{BB962C8B-B14F-4D97-AF65-F5344CB8AC3E}">
        <p14:creationId xmlns:p14="http://schemas.microsoft.com/office/powerpoint/2010/main" val="341255551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428596" y="285728"/>
            <a:ext cx="8715404"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8229600" cy="182562"/>
          </a:xfrm>
        </p:spPr>
        <p:txBody>
          <a:bodyPr>
            <a:normAutofit fontScale="90000"/>
          </a:bodyPr>
          <a:lstStyle/>
          <a:p>
            <a:endParaRPr lang="en-US" dirty="0"/>
          </a:p>
        </p:txBody>
      </p:sp>
      <p:pic>
        <p:nvPicPr>
          <p:cNvPr id="2050" name="Picture 2" descr="C:\Users\COMPAQ\Documents\Fusion_of_sacroiliac_joints.jpg"/>
          <p:cNvPicPr>
            <a:picLocks noGrp="1" noChangeAspect="1" noChangeArrowheads="1"/>
          </p:cNvPicPr>
          <p:nvPr>
            <p:ph idx="1"/>
          </p:nvPr>
        </p:nvPicPr>
        <p:blipFill>
          <a:blip r:embed="rId2" cstate="print"/>
          <a:srcRect/>
          <a:stretch>
            <a:fillRect/>
          </a:stretch>
        </p:blipFill>
        <p:spPr bwMode="auto">
          <a:xfrm>
            <a:off x="571472" y="571480"/>
            <a:ext cx="8143932" cy="537212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928794" y="1214422"/>
            <a:ext cx="5857916" cy="528641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Spine</a:t>
            </a:r>
            <a:endParaRPr lang="en-US" dirty="0"/>
          </a:p>
        </p:txBody>
      </p:sp>
      <p:sp>
        <p:nvSpPr>
          <p:cNvPr id="3" name="Content Placeholder 2"/>
          <p:cNvSpPr>
            <a:spLocks noGrp="1"/>
          </p:cNvSpPr>
          <p:nvPr>
            <p:ph sz="quarter" idx="1"/>
          </p:nvPr>
        </p:nvSpPr>
        <p:spPr/>
        <p:txBody>
          <a:bodyPr>
            <a:normAutofit lnSpcReduction="10000"/>
          </a:bodyPr>
          <a:lstStyle/>
          <a:p>
            <a:pPr algn="l" rtl="0"/>
            <a:r>
              <a:rPr lang="en-US" dirty="0" smtClean="0"/>
              <a:t>   </a:t>
            </a:r>
            <a:r>
              <a:rPr lang="en-US" dirty="0" err="1" smtClean="0">
                <a:solidFill>
                  <a:srgbClr val="00B0F0"/>
                </a:solidFill>
              </a:rPr>
              <a:t>Romanus</a:t>
            </a:r>
            <a:r>
              <a:rPr lang="en-US" dirty="0" smtClean="0">
                <a:solidFill>
                  <a:srgbClr val="00B0F0"/>
                </a:solidFill>
              </a:rPr>
              <a:t> lesions </a:t>
            </a:r>
            <a:r>
              <a:rPr lang="en-US" dirty="0" smtClean="0"/>
              <a:t>: Radiographic </a:t>
            </a:r>
            <a:r>
              <a:rPr lang="en-US" dirty="0"/>
              <a:t>appearance of </a:t>
            </a:r>
            <a:r>
              <a:rPr lang="en-US" dirty="0" smtClean="0"/>
              <a:t>vertebral "shiny </a:t>
            </a:r>
            <a:r>
              <a:rPr lang="en-US" dirty="0"/>
              <a:t>corners</a:t>
            </a:r>
            <a:r>
              <a:rPr lang="en-US" dirty="0" smtClean="0"/>
              <a:t>.“</a:t>
            </a:r>
          </a:p>
          <a:p>
            <a:pPr marL="0" indent="0" algn="l" rtl="0">
              <a:buNone/>
            </a:pPr>
            <a:r>
              <a:rPr lang="en-US" dirty="0" smtClean="0"/>
              <a:t>These </a:t>
            </a:r>
            <a:r>
              <a:rPr lang="en-US" dirty="0"/>
              <a:t>are a reaction to inflammation at the site where </a:t>
            </a:r>
            <a:r>
              <a:rPr lang="en-US" dirty="0" smtClean="0"/>
              <a:t>the annulus </a:t>
            </a:r>
            <a:r>
              <a:rPr lang="en-US" dirty="0" err="1"/>
              <a:t>fibrosus</a:t>
            </a:r>
            <a:r>
              <a:rPr lang="en-US" dirty="0"/>
              <a:t> of the disks inserts onto the vertebral bodies. </a:t>
            </a:r>
            <a:endParaRPr lang="en-US" dirty="0" smtClean="0"/>
          </a:p>
          <a:p>
            <a:pPr algn="l" rtl="0"/>
            <a:r>
              <a:rPr lang="en-US" dirty="0" smtClean="0"/>
              <a:t>With </a:t>
            </a:r>
            <a:r>
              <a:rPr lang="en-US" dirty="0"/>
              <a:t>progressive erosions and formation of </a:t>
            </a:r>
            <a:r>
              <a:rPr lang="en-US" dirty="0" smtClean="0"/>
              <a:t>new </a:t>
            </a:r>
            <a:r>
              <a:rPr lang="en-US" dirty="0" err="1" smtClean="0"/>
              <a:t>periosteal</a:t>
            </a:r>
            <a:r>
              <a:rPr lang="en-US" dirty="0" smtClean="0"/>
              <a:t> </a:t>
            </a:r>
            <a:r>
              <a:rPr lang="en-US" dirty="0"/>
              <a:t>bone, the lumbar vertebral bodies become "</a:t>
            </a:r>
            <a:r>
              <a:rPr lang="en-US" dirty="0">
                <a:solidFill>
                  <a:srgbClr val="00B0F0"/>
                </a:solidFill>
              </a:rPr>
              <a:t>squared off</a:t>
            </a:r>
            <a:r>
              <a:rPr lang="en-US" dirty="0"/>
              <a:t>" in the lateral view.</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2853_f3"/>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706438" y="495300"/>
            <a:ext cx="3489325" cy="541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1" name="Text Box 6"/>
          <p:cNvSpPr txBox="1">
            <a:spLocks noChangeArrowheads="1"/>
          </p:cNvSpPr>
          <p:nvPr/>
        </p:nvSpPr>
        <p:spPr bwMode="auto">
          <a:xfrm>
            <a:off x="4602163" y="2573338"/>
            <a:ext cx="40846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rtl="0" eaLnBrk="0" fontAlgn="base" hangingPunct="0">
              <a:spcBef>
                <a:spcPct val="0"/>
              </a:spcBef>
              <a:spcAft>
                <a:spcPct val="0"/>
              </a:spcAft>
            </a:pPr>
            <a:r>
              <a:rPr lang="en-US" smtClean="0">
                <a:solidFill>
                  <a:prstClr val="black"/>
                </a:solidFill>
                <a:latin typeface="Arial" charset="0"/>
                <a:cs typeface="Arial" charset="0"/>
              </a:rPr>
              <a:t>Lumbar spine:  bridging syndesmophytes, “bamboo spine”.</a:t>
            </a:r>
          </a:p>
          <a:p>
            <a:pPr algn="l" rtl="0" eaLnBrk="0" fontAlgn="base" hangingPunct="0">
              <a:spcBef>
                <a:spcPct val="0"/>
              </a:spcBef>
              <a:spcAft>
                <a:spcPct val="0"/>
              </a:spcAft>
            </a:pPr>
            <a:r>
              <a:rPr lang="en-US" smtClean="0">
                <a:solidFill>
                  <a:prstClr val="black"/>
                </a:solidFill>
                <a:latin typeface="Arial" charset="0"/>
                <a:cs typeface="Arial" charset="0"/>
              </a:rPr>
              <a:t>New bone forms along the interosseous ligaments. </a:t>
            </a:r>
          </a:p>
        </p:txBody>
      </p:sp>
      <p:cxnSp>
        <p:nvCxnSpPr>
          <p:cNvPr id="32772" name="Straight Arrow Connector 2"/>
          <p:cNvCxnSpPr>
            <a:cxnSpLocks noChangeShapeType="1"/>
          </p:cNvCxnSpPr>
          <p:nvPr/>
        </p:nvCxnSpPr>
        <p:spPr bwMode="auto">
          <a:xfrm flipH="1">
            <a:off x="3306763" y="3543300"/>
            <a:ext cx="1219200" cy="0"/>
          </a:xfrm>
          <a:prstGeom prst="straightConnector1">
            <a:avLst/>
          </a:prstGeom>
          <a:noFill/>
          <a:ln w="9525" algn="ctr">
            <a:solidFill>
              <a:srgbClr val="FFFF66"/>
            </a:solidFill>
            <a:round/>
            <a:headEnd/>
            <a:tailEnd type="arrow" w="med" len="med"/>
          </a:ln>
          <a:extLst>
            <a:ext uri="{909E8E84-426E-40DD-AFC4-6F175D3DCCD1}">
              <a14:hiddenFill xmlns:a14="http://schemas.microsoft.com/office/drawing/2010/main">
                <a:noFill/>
              </a14:hiddenFill>
            </a:ext>
          </a:extLst>
        </p:spPr>
      </p:cxnSp>
      <p:cxnSp>
        <p:nvCxnSpPr>
          <p:cNvPr id="32773" name="Straight Arrow Connector 4"/>
          <p:cNvCxnSpPr>
            <a:cxnSpLocks noChangeShapeType="1"/>
          </p:cNvCxnSpPr>
          <p:nvPr/>
        </p:nvCxnSpPr>
        <p:spPr bwMode="auto">
          <a:xfrm flipH="1">
            <a:off x="3230563" y="2324100"/>
            <a:ext cx="1371600" cy="0"/>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32774" name="Straight Arrow Connector 6"/>
          <p:cNvCxnSpPr>
            <a:cxnSpLocks noChangeShapeType="1"/>
          </p:cNvCxnSpPr>
          <p:nvPr/>
        </p:nvCxnSpPr>
        <p:spPr bwMode="auto">
          <a:xfrm flipH="1">
            <a:off x="3306763" y="4991100"/>
            <a:ext cx="1219200" cy="0"/>
          </a:xfrm>
          <a:prstGeom prst="straightConnector1">
            <a:avLst/>
          </a:prstGeom>
          <a:noFill/>
          <a:ln w="28575" algn="ctr">
            <a:solidFill>
              <a:srgbClr val="FFFF66"/>
            </a:solidFill>
            <a:round/>
            <a:headEnd/>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755278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2800" smtClean="0"/>
              <a:t>Ankylosing spondylitis: lumbar vertebrae, bamboo spine (radiograph)</a:t>
            </a:r>
          </a:p>
        </p:txBody>
      </p:sp>
      <p:pic>
        <p:nvPicPr>
          <p:cNvPr id="52227" name="Picture 4" descr="07R06"/>
          <p:cNvPicPr>
            <a:picLocks noGrp="1" noChangeAspect="1" noChangeArrowheads="1"/>
          </p:cNvPicPr>
          <p:nvPr>
            <p:ph type="body" idx="1"/>
          </p:nvPr>
        </p:nvPicPr>
        <p:blipFill>
          <a:blip r:embed="rId2"/>
          <a:srcRect/>
          <a:stretch>
            <a:fillRect/>
          </a:stretch>
        </p:blipFill>
        <p:spPr>
          <a:xfrm>
            <a:off x="3062288" y="1600200"/>
            <a:ext cx="3505200" cy="5257800"/>
          </a:xfrm>
          <a:noFill/>
          <a:ln w="76200">
            <a:solidFill>
              <a:srgbClr val="000000"/>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A47F7DD-A9FF-42F7-9445-F27C3D2CC54D}" type="slidenum">
              <a:rPr lang="en-US"/>
              <a:pPr fontAlgn="base">
                <a:spcBef>
                  <a:spcPct val="0"/>
                </a:spcBef>
                <a:spcAft>
                  <a:spcPct val="0"/>
                </a:spcAft>
              </a:pPr>
              <a:t>46</a:t>
            </a:fld>
            <a:endParaRPr lang="en-US"/>
          </a:p>
        </p:txBody>
      </p:sp>
      <p:sp>
        <p:nvSpPr>
          <p:cNvPr id="6" name="Title 5"/>
          <p:cNvSpPr>
            <a:spLocks noGrp="1"/>
          </p:cNvSpPr>
          <p:nvPr>
            <p:ph type="title"/>
          </p:nvPr>
        </p:nvSpPr>
        <p:spPr/>
        <p:txBody>
          <a:bodyPr/>
          <a:lstStyle/>
          <a:p>
            <a:pPr fontAlgn="auto">
              <a:spcAft>
                <a:spcPts val="0"/>
              </a:spcAft>
              <a:defRPr/>
            </a:pPr>
            <a:r>
              <a:rPr lang="en-US" dirty="0" smtClean="0"/>
              <a:t>MRI</a:t>
            </a:r>
            <a:endParaRPr lang="en-IN" dirty="0"/>
          </a:p>
        </p:txBody>
      </p:sp>
      <p:pic>
        <p:nvPicPr>
          <p:cNvPr id="31748" name="Picture 2" descr="C:\Users\God\Contacts\Pictures\slide82.jpg"/>
          <p:cNvPicPr>
            <a:picLocks noGrp="1" noChangeAspect="1" noChangeArrowheads="1"/>
          </p:cNvPicPr>
          <p:nvPr>
            <p:ph idx="1"/>
          </p:nvPr>
        </p:nvPicPr>
        <p:blipFill>
          <a:blip r:embed="rId2"/>
          <a:srcRect/>
          <a:stretch>
            <a:fillRect/>
          </a:stretch>
        </p:blipFill>
        <p:spPr>
          <a:xfrm>
            <a:off x="1071538" y="1285860"/>
            <a:ext cx="7500990" cy="5572140"/>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1" y="0"/>
            <a:ext cx="8858280" cy="700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908720"/>
            <a:ext cx="8229600" cy="4843474"/>
          </a:xfrm>
        </p:spPr>
        <p:txBody>
          <a:bodyPr>
            <a:normAutofit fontScale="25000" lnSpcReduction="20000"/>
          </a:bodyPr>
          <a:lstStyle/>
          <a:p>
            <a:pPr>
              <a:buNone/>
            </a:pPr>
            <a:endParaRPr lang="en-US" dirty="0" smtClean="0"/>
          </a:p>
          <a:p>
            <a:pPr algn="l" rtl="0">
              <a:buNone/>
            </a:pPr>
            <a:r>
              <a:rPr lang="en-US" sz="9600" b="1" dirty="0" smtClean="0"/>
              <a:t>GOALS OF THERAPY</a:t>
            </a:r>
            <a:r>
              <a:rPr lang="en-US" sz="9600" b="1" dirty="0" smtClean="0">
                <a:solidFill>
                  <a:srgbClr val="FFFF00"/>
                </a:solidFill>
              </a:rPr>
              <a:t> </a:t>
            </a:r>
            <a:r>
              <a:rPr lang="en-US" dirty="0" smtClean="0"/>
              <a:t>:</a:t>
            </a:r>
          </a:p>
          <a:p>
            <a:pPr algn="l" rtl="0"/>
            <a:endParaRPr lang="en-US" dirty="0" smtClean="0"/>
          </a:p>
          <a:p>
            <a:pPr algn="l" rtl="0"/>
            <a:r>
              <a:rPr lang="en-US" dirty="0" smtClean="0"/>
              <a:t> </a:t>
            </a:r>
            <a:r>
              <a:rPr lang="en-US" sz="9600" dirty="0" smtClean="0"/>
              <a:t>• Symptomatic relief — To  reduce  the symptoms such as pain and stiffness.</a:t>
            </a:r>
          </a:p>
          <a:p>
            <a:pPr algn="l" rtl="0"/>
            <a:endParaRPr lang="en-US" sz="9600" dirty="0" smtClean="0"/>
          </a:p>
          <a:p>
            <a:pPr algn="l" rtl="0"/>
            <a:r>
              <a:rPr lang="en-US" sz="9600" dirty="0" smtClean="0"/>
              <a:t>Restore function — To return the patient to the best possible functional capacity.</a:t>
            </a:r>
          </a:p>
          <a:p>
            <a:pPr algn="l" rtl="0"/>
            <a:endParaRPr lang="en-US" sz="9600" dirty="0" smtClean="0"/>
          </a:p>
          <a:p>
            <a:pPr algn="l" rtl="0"/>
            <a:r>
              <a:rPr lang="en-US" sz="9600" dirty="0" smtClean="0"/>
              <a:t>Prevent joint damage</a:t>
            </a:r>
          </a:p>
          <a:p>
            <a:pPr algn="l" rtl="0"/>
            <a:endParaRPr lang="en-US" sz="9600" dirty="0" smtClean="0"/>
          </a:p>
          <a:p>
            <a:pPr algn="l" rtl="0"/>
            <a:r>
              <a:rPr lang="en-US" sz="9600" dirty="0" smtClean="0"/>
              <a:t>Prevent spinal fusion &amp; complications</a:t>
            </a:r>
          </a:p>
          <a:p>
            <a:pPr algn="l" rtl="0"/>
            <a:endParaRPr lang="en-US" sz="9600" dirty="0" smtClean="0"/>
          </a:p>
          <a:p>
            <a:pPr algn="l" rtl="0"/>
            <a:r>
              <a:rPr lang="en-US" sz="9600" dirty="0" smtClean="0"/>
              <a:t>Minimize </a:t>
            </a:r>
            <a:r>
              <a:rPr lang="en-US" sz="9600" dirty="0" err="1" smtClean="0"/>
              <a:t>extraspinal</a:t>
            </a:r>
            <a:r>
              <a:rPr lang="en-US" sz="9600" dirty="0" smtClean="0"/>
              <a:t> and </a:t>
            </a:r>
            <a:r>
              <a:rPr lang="en-US" sz="9600" dirty="0" err="1" smtClean="0"/>
              <a:t>extraarticular</a:t>
            </a:r>
            <a:r>
              <a:rPr lang="en-US" sz="9600" dirty="0" smtClean="0"/>
              <a:t> manifestations </a:t>
            </a:r>
          </a:p>
          <a:p>
            <a:pPr>
              <a:buNone/>
            </a:pPr>
            <a:endParaRPr lang="en-US" sz="8600" dirty="0" smtClean="0"/>
          </a:p>
          <a:p>
            <a:pPr>
              <a:buNone/>
            </a:pPr>
            <a:r>
              <a:rPr lang="en-US" sz="8600" dirty="0" smtClean="0"/>
              <a:t>.</a:t>
            </a:r>
          </a:p>
          <a:p>
            <a:endParaRPr lang="en-US" sz="8600" dirty="0" smtClean="0"/>
          </a:p>
          <a:p>
            <a:pPr>
              <a:buNone/>
            </a:pPr>
            <a:r>
              <a:rPr lang="en-US" sz="8600" dirty="0" smtClean="0"/>
              <a:t> </a:t>
            </a:r>
          </a:p>
        </p:txBody>
      </p:sp>
      <p:sp>
        <p:nvSpPr>
          <p:cNvPr id="3" name="Title 2"/>
          <p:cNvSpPr>
            <a:spLocks noGrp="1"/>
          </p:cNvSpPr>
          <p:nvPr>
            <p:ph type="title"/>
          </p:nvPr>
        </p:nvSpPr>
        <p:spPr>
          <a:xfrm>
            <a:off x="899592" y="260648"/>
            <a:ext cx="7901014" cy="571504"/>
          </a:xfrm>
        </p:spPr>
        <p:txBody>
          <a:bodyPr>
            <a:normAutofit fontScale="90000"/>
          </a:bodyPr>
          <a:lstStyle/>
          <a:p>
            <a:pPr algn="l"/>
            <a:r>
              <a:rPr lang="en-US" dirty="0" smtClean="0">
                <a:solidFill>
                  <a:srgbClr val="00B0F0"/>
                </a:solidFill>
              </a:rPr>
              <a:t>TREATMENT</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4348" y="785794"/>
            <a:ext cx="7972452" cy="5691206"/>
          </a:xfrm>
        </p:spPr>
        <p:txBody>
          <a:bodyPr>
            <a:normAutofit/>
          </a:bodyPr>
          <a:lstStyle/>
          <a:p>
            <a:pPr algn="l">
              <a:buNone/>
            </a:pPr>
            <a:r>
              <a:rPr lang="en-US" dirty="0" smtClean="0">
                <a:solidFill>
                  <a:srgbClr val="00B0F0"/>
                </a:solidFill>
              </a:rPr>
              <a:t>PHYSICAL THERAPY AND EXERCISE</a:t>
            </a:r>
          </a:p>
          <a:p>
            <a:endParaRPr lang="en-US" dirty="0" smtClean="0"/>
          </a:p>
          <a:p>
            <a:pPr algn="l" rtl="0"/>
            <a:r>
              <a:rPr lang="en-US" dirty="0" smtClean="0"/>
              <a:t> Thin or no pillow</a:t>
            </a:r>
          </a:p>
          <a:p>
            <a:pPr algn="l" rtl="0"/>
            <a:r>
              <a:rPr lang="en-US" dirty="0" smtClean="0"/>
              <a:t> Physical therapy to maintain posture and prevent progressive thoracic </a:t>
            </a:r>
            <a:r>
              <a:rPr lang="en-US" dirty="0" err="1" smtClean="0"/>
              <a:t>kyphosis</a:t>
            </a:r>
            <a:r>
              <a:rPr lang="en-US" dirty="0" smtClean="0"/>
              <a:t> and loss of mobility</a:t>
            </a:r>
          </a:p>
          <a:p>
            <a:pPr algn="l" rtl="0"/>
            <a:r>
              <a:rPr lang="en-US" dirty="0" smtClean="0"/>
              <a:t> Breathing exercises to maintain chest wall expansion</a:t>
            </a:r>
          </a:p>
          <a:p>
            <a:endParaRPr lang="en-US" dirty="0" smtClean="0"/>
          </a:p>
        </p:txBody>
      </p:sp>
      <p:sp>
        <p:nvSpPr>
          <p:cNvPr id="3" name="Title 2"/>
          <p:cNvSpPr>
            <a:spLocks noGrp="1"/>
          </p:cNvSpPr>
          <p:nvPr>
            <p:ph type="title"/>
          </p:nvPr>
        </p:nvSpPr>
        <p:spPr>
          <a:xfrm>
            <a:off x="457200" y="274638"/>
            <a:ext cx="8229600" cy="182562"/>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14348" y="642918"/>
            <a:ext cx="7743852" cy="785818"/>
          </a:xfrm>
        </p:spPr>
        <p:txBody>
          <a:bodyPr/>
          <a:lstStyle/>
          <a:p>
            <a:pPr algn="l" eaLnBrk="1" hangingPunct="1"/>
            <a:r>
              <a:rPr lang="en-US" sz="4000" dirty="0" err="1" smtClean="0">
                <a:solidFill>
                  <a:srgbClr val="00B0F0"/>
                </a:solidFill>
              </a:rPr>
              <a:t>Spondyloarthropaties</a:t>
            </a:r>
            <a:endParaRPr lang="en-US" sz="4000" dirty="0" smtClean="0">
              <a:solidFill>
                <a:srgbClr val="00B0F0"/>
              </a:solidFill>
            </a:endParaRPr>
          </a:p>
        </p:txBody>
      </p:sp>
      <p:sp>
        <p:nvSpPr>
          <p:cNvPr id="6147" name="Rectangle 3"/>
          <p:cNvSpPr>
            <a:spLocks noGrp="1" noChangeArrowheads="1"/>
          </p:cNvSpPr>
          <p:nvPr>
            <p:ph idx="1"/>
          </p:nvPr>
        </p:nvSpPr>
        <p:spPr>
          <a:xfrm>
            <a:off x="5075" y="1916832"/>
            <a:ext cx="8458200" cy="4086225"/>
          </a:xfrm>
        </p:spPr>
        <p:txBody>
          <a:bodyPr/>
          <a:lstStyle/>
          <a:p>
            <a:pPr algn="just" rtl="0" eaLnBrk="1" hangingPunct="1">
              <a:lnSpc>
                <a:spcPct val="90000"/>
              </a:lnSpc>
              <a:buClr>
                <a:srgbClr val="00B050"/>
              </a:buClr>
              <a:buFont typeface="Wingdings" pitchFamily="2" charset="2"/>
              <a:buChar char="v"/>
            </a:pPr>
            <a:r>
              <a:rPr lang="en-US" dirty="0" smtClean="0">
                <a:cs typeface="Aharoni" pitchFamily="2" charset="-79"/>
              </a:rPr>
              <a:t>The </a:t>
            </a:r>
            <a:r>
              <a:rPr lang="en-US" u="sng" dirty="0" smtClean="0">
                <a:cs typeface="Aharoni" pitchFamily="2" charset="-79"/>
              </a:rPr>
              <a:t>pathology</a:t>
            </a:r>
            <a:r>
              <a:rPr lang="en-US" dirty="0" smtClean="0">
                <a:cs typeface="Aharoni" pitchFamily="2" charset="-79"/>
              </a:rPr>
              <a:t> of </a:t>
            </a:r>
            <a:r>
              <a:rPr lang="en-US" dirty="0" err="1" smtClean="0">
                <a:cs typeface="Aharoni" pitchFamily="2" charset="-79"/>
              </a:rPr>
              <a:t>spondyloarthropathies</a:t>
            </a:r>
            <a:r>
              <a:rPr lang="en-US" dirty="0" smtClean="0">
                <a:cs typeface="Aharoni" pitchFamily="2" charset="-79"/>
              </a:rPr>
              <a:t> is very </a:t>
            </a:r>
            <a:r>
              <a:rPr lang="en-US" u="sng" dirty="0" smtClean="0">
                <a:cs typeface="Aharoni" pitchFamily="2" charset="-79"/>
              </a:rPr>
              <a:t>different from</a:t>
            </a:r>
            <a:r>
              <a:rPr lang="en-US" dirty="0" smtClean="0">
                <a:cs typeface="Aharoni" pitchFamily="2" charset="-79"/>
              </a:rPr>
              <a:t> that of </a:t>
            </a:r>
            <a:r>
              <a:rPr lang="en-US" u="sng" dirty="0" smtClean="0">
                <a:cs typeface="Aharoni" pitchFamily="2" charset="-79"/>
              </a:rPr>
              <a:t>RA</a:t>
            </a:r>
            <a:r>
              <a:rPr lang="en-US" dirty="0" smtClean="0">
                <a:cs typeface="Aharoni" pitchFamily="2" charset="-79"/>
              </a:rPr>
              <a:t>. In RA, it is the </a:t>
            </a:r>
            <a:r>
              <a:rPr lang="en-US" dirty="0" err="1" smtClean="0">
                <a:solidFill>
                  <a:srgbClr val="00B0F0"/>
                </a:solidFill>
                <a:cs typeface="Aharoni" pitchFamily="2" charset="-79"/>
              </a:rPr>
              <a:t>synovitis</a:t>
            </a:r>
            <a:r>
              <a:rPr lang="en-US" dirty="0" smtClean="0">
                <a:solidFill>
                  <a:srgbClr val="00B0F0"/>
                </a:solidFill>
                <a:cs typeface="Aharoni" pitchFamily="2" charset="-79"/>
              </a:rPr>
              <a:t> </a:t>
            </a:r>
            <a:r>
              <a:rPr lang="en-US" dirty="0" smtClean="0">
                <a:cs typeface="Aharoni" pitchFamily="2" charset="-79"/>
              </a:rPr>
              <a:t>that plays the major role, and the </a:t>
            </a:r>
            <a:r>
              <a:rPr lang="en-US" dirty="0" err="1" smtClean="0">
                <a:cs typeface="Aharoni" pitchFamily="2" charset="-79"/>
              </a:rPr>
              <a:t>synovitis</a:t>
            </a:r>
            <a:r>
              <a:rPr lang="en-US" dirty="0" smtClean="0">
                <a:cs typeface="Aharoni" pitchFamily="2" charset="-79"/>
              </a:rPr>
              <a:t> leads to bony erosions that don't heal.</a:t>
            </a:r>
          </a:p>
          <a:p>
            <a:pPr algn="just" rtl="0" eaLnBrk="1" hangingPunct="1">
              <a:lnSpc>
                <a:spcPct val="90000"/>
              </a:lnSpc>
              <a:buClr>
                <a:srgbClr val="00B050"/>
              </a:buClr>
              <a:buFont typeface="Wingdings" pitchFamily="2" charset="2"/>
              <a:buChar char="v"/>
            </a:pPr>
            <a:r>
              <a:rPr lang="en-US" dirty="0" smtClean="0">
                <a:cs typeface="Aharoni" pitchFamily="2" charset="-79"/>
              </a:rPr>
              <a:t>In </a:t>
            </a:r>
            <a:r>
              <a:rPr lang="en-US" dirty="0" err="1" smtClean="0">
                <a:cs typeface="Aharoni" pitchFamily="2" charset="-79"/>
              </a:rPr>
              <a:t>spondyloarthritis</a:t>
            </a:r>
            <a:r>
              <a:rPr lang="en-US" dirty="0" smtClean="0">
                <a:cs typeface="Aharoni" pitchFamily="2" charset="-79"/>
              </a:rPr>
              <a:t> there is some </a:t>
            </a:r>
            <a:r>
              <a:rPr lang="en-US" dirty="0" err="1" smtClean="0">
                <a:solidFill>
                  <a:srgbClr val="C00000"/>
                </a:solidFill>
                <a:cs typeface="Aharoni" pitchFamily="2" charset="-79"/>
              </a:rPr>
              <a:t>synovitis</a:t>
            </a:r>
            <a:r>
              <a:rPr lang="en-US" dirty="0" smtClean="0">
                <a:cs typeface="Aharoni" pitchFamily="2" charset="-79"/>
              </a:rPr>
              <a:t>, but it's the </a:t>
            </a:r>
            <a:r>
              <a:rPr lang="en-US" u="sng" dirty="0" err="1" smtClean="0">
                <a:solidFill>
                  <a:srgbClr val="C00000"/>
                </a:solidFill>
                <a:cs typeface="Aharoni" pitchFamily="2" charset="-79"/>
              </a:rPr>
              <a:t>enthesitis</a:t>
            </a:r>
            <a:r>
              <a:rPr lang="en-US" dirty="0" smtClean="0">
                <a:solidFill>
                  <a:srgbClr val="C00000"/>
                </a:solidFill>
                <a:cs typeface="Aharoni" pitchFamily="2" charset="-79"/>
              </a:rPr>
              <a:t> </a:t>
            </a:r>
            <a:r>
              <a:rPr lang="en-US" dirty="0" smtClean="0">
                <a:cs typeface="Aharoni" pitchFamily="2" charset="-79"/>
              </a:rPr>
              <a:t>that is the </a:t>
            </a:r>
            <a:r>
              <a:rPr lang="en-US" u="sng" dirty="0" smtClean="0">
                <a:cs typeface="Aharoni" pitchFamily="2" charset="-79"/>
              </a:rPr>
              <a:t>major problem</a:t>
            </a:r>
            <a:r>
              <a:rPr lang="en-US" dirty="0" smtClean="0">
                <a:cs typeface="Aharoni" pitchFamily="2" charset="-79"/>
              </a:rPr>
              <a:t>, especially in the axial disease.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63CBF9C-4666-4A1F-87EF-C00AA8B272C1}" type="slidenum">
              <a:rPr lang="en-US"/>
              <a:pPr fontAlgn="base">
                <a:spcBef>
                  <a:spcPct val="0"/>
                </a:spcBef>
                <a:spcAft>
                  <a:spcPct val="0"/>
                </a:spcAft>
              </a:pPr>
              <a:t>50</a:t>
            </a:fld>
            <a:endParaRPr lang="en-US"/>
          </a:p>
        </p:txBody>
      </p:sp>
      <p:sp>
        <p:nvSpPr>
          <p:cNvPr id="6" name="Title 5"/>
          <p:cNvSpPr>
            <a:spLocks noGrp="1"/>
          </p:cNvSpPr>
          <p:nvPr>
            <p:ph type="title"/>
          </p:nvPr>
        </p:nvSpPr>
        <p:spPr/>
        <p:txBody>
          <a:bodyPr/>
          <a:lstStyle/>
          <a:p>
            <a:pPr fontAlgn="auto">
              <a:spcAft>
                <a:spcPts val="0"/>
              </a:spcAft>
              <a:defRPr/>
            </a:pPr>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804862" y="214290"/>
            <a:ext cx="7534275" cy="5143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10" y="785794"/>
            <a:ext cx="8043890" cy="5767406"/>
          </a:xfrm>
        </p:spPr>
        <p:txBody>
          <a:bodyPr>
            <a:normAutofit lnSpcReduction="10000"/>
          </a:bodyPr>
          <a:lstStyle/>
          <a:p>
            <a:pPr algn="l">
              <a:buNone/>
            </a:pPr>
            <a:r>
              <a:rPr lang="en-US" dirty="0" smtClean="0"/>
              <a:t>PHARMACOLOGIC THERAPY</a:t>
            </a:r>
          </a:p>
          <a:p>
            <a:pPr>
              <a:buNone/>
            </a:pPr>
            <a:r>
              <a:rPr lang="en-US" dirty="0" smtClean="0"/>
              <a:t> </a:t>
            </a:r>
          </a:p>
          <a:p>
            <a:pPr algn="l" rtl="0"/>
            <a:r>
              <a:rPr lang="en-US" b="1" dirty="0" err="1" smtClean="0">
                <a:solidFill>
                  <a:srgbClr val="00B0F0"/>
                </a:solidFill>
              </a:rPr>
              <a:t>Nonsteroidal</a:t>
            </a:r>
            <a:r>
              <a:rPr lang="en-US" b="1" dirty="0" smtClean="0">
                <a:solidFill>
                  <a:srgbClr val="00B0F0"/>
                </a:solidFill>
              </a:rPr>
              <a:t> </a:t>
            </a:r>
            <a:r>
              <a:rPr lang="en-US" b="1" dirty="0" err="1" smtClean="0">
                <a:solidFill>
                  <a:srgbClr val="00B0F0"/>
                </a:solidFill>
              </a:rPr>
              <a:t>antiinflammatory</a:t>
            </a:r>
            <a:r>
              <a:rPr lang="en-US" b="1" dirty="0" smtClean="0">
                <a:solidFill>
                  <a:srgbClr val="00B0F0"/>
                </a:solidFill>
              </a:rPr>
              <a:t> drugs</a:t>
            </a:r>
            <a:r>
              <a:rPr lang="en-US" dirty="0" smtClean="0"/>
              <a:t> </a:t>
            </a:r>
          </a:p>
          <a:p>
            <a:pPr algn="l" rtl="0">
              <a:buNone/>
            </a:pPr>
            <a:r>
              <a:rPr lang="en-US" dirty="0" smtClean="0"/>
              <a:t>   Unless contraindicated, NSAIDs should be the first line of treatment for all symptomatic AS patients.</a:t>
            </a:r>
          </a:p>
          <a:p>
            <a:pPr algn="l" rtl="0">
              <a:buNone/>
            </a:pPr>
            <a:endParaRPr lang="en-US" dirty="0" smtClean="0"/>
          </a:p>
          <a:p>
            <a:pPr algn="l" rtl="0"/>
            <a:r>
              <a:rPr lang="en-US" dirty="0" smtClean="0">
                <a:solidFill>
                  <a:srgbClr val="00B0F0"/>
                </a:solidFill>
              </a:rPr>
              <a:t> </a:t>
            </a:r>
            <a:r>
              <a:rPr lang="en-US" b="1" dirty="0" err="1" smtClean="0">
                <a:solidFill>
                  <a:srgbClr val="00B0F0"/>
                </a:solidFill>
              </a:rPr>
              <a:t>Sulfasalazine</a:t>
            </a:r>
            <a:r>
              <a:rPr lang="en-US" b="1" dirty="0" smtClean="0"/>
              <a:t> </a:t>
            </a:r>
          </a:p>
          <a:p>
            <a:pPr algn="l" rtl="0">
              <a:buNone/>
            </a:pPr>
            <a:r>
              <a:rPr lang="en-US" dirty="0" smtClean="0"/>
              <a:t>   Prior to the discovery of anti-TNF therapies in AS, the only disease-modifying agent that had been demonstrated to be useful in AS. </a:t>
            </a:r>
            <a:endParaRPr lang="en-US" dirty="0"/>
          </a:p>
        </p:txBody>
      </p:sp>
      <p:sp>
        <p:nvSpPr>
          <p:cNvPr id="3" name="Title 2"/>
          <p:cNvSpPr>
            <a:spLocks noGrp="1"/>
          </p:cNvSpPr>
          <p:nvPr>
            <p:ph type="title"/>
          </p:nvPr>
        </p:nvSpPr>
        <p:spPr>
          <a:xfrm>
            <a:off x="457200" y="274638"/>
            <a:ext cx="8229600" cy="258762"/>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10" y="785794"/>
            <a:ext cx="8043890" cy="5221497"/>
          </a:xfrm>
        </p:spPr>
        <p:txBody>
          <a:bodyPr/>
          <a:lstStyle/>
          <a:p>
            <a:pPr algn="l">
              <a:buNone/>
            </a:pPr>
            <a:r>
              <a:rPr lang="en-US" b="1" dirty="0" err="1" smtClean="0">
                <a:solidFill>
                  <a:srgbClr val="00B0F0"/>
                </a:solidFill>
              </a:rPr>
              <a:t>Glucocorticoids</a:t>
            </a:r>
            <a:endParaRPr lang="en-US" dirty="0" smtClean="0">
              <a:solidFill>
                <a:srgbClr val="00B0F0"/>
              </a:solidFill>
            </a:endParaRPr>
          </a:p>
          <a:p>
            <a:pPr>
              <a:buNone/>
            </a:pPr>
            <a:r>
              <a:rPr lang="en-US" dirty="0" smtClean="0">
                <a:solidFill>
                  <a:srgbClr val="00B0F0"/>
                </a:solidFill>
              </a:rPr>
              <a:t> </a:t>
            </a:r>
          </a:p>
          <a:p>
            <a:pPr algn="l" rtl="0"/>
            <a:r>
              <a:rPr lang="en-US" dirty="0" smtClean="0"/>
              <a:t>systemic </a:t>
            </a:r>
            <a:r>
              <a:rPr lang="en-US" dirty="0" err="1" smtClean="0"/>
              <a:t>glucocorticoids</a:t>
            </a:r>
            <a:r>
              <a:rPr lang="en-US" dirty="0" smtClean="0"/>
              <a:t> on a long-term basis for patients with AS is not recommended.</a:t>
            </a:r>
          </a:p>
          <a:p>
            <a:pPr algn="l" rtl="0"/>
            <a:endParaRPr lang="en-US" dirty="0" smtClean="0"/>
          </a:p>
          <a:p>
            <a:pPr algn="l" rtl="0"/>
            <a:r>
              <a:rPr lang="en-US" dirty="0" smtClean="0"/>
              <a:t>Injection of a long-acting corticosteroid into the sacroiliac joints may be beneficial in patients with marked pain at the sacroiliac joints </a:t>
            </a:r>
            <a:endParaRPr lang="en-US" dirty="0"/>
          </a:p>
        </p:txBody>
      </p:sp>
      <p:sp>
        <p:nvSpPr>
          <p:cNvPr id="3" name="Title 2"/>
          <p:cNvSpPr>
            <a:spLocks noGrp="1"/>
          </p:cNvSpPr>
          <p:nvPr>
            <p:ph type="title"/>
          </p:nvPr>
        </p:nvSpPr>
        <p:spPr>
          <a:xfrm>
            <a:off x="457200" y="274638"/>
            <a:ext cx="8229600" cy="106362"/>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2910" y="0"/>
            <a:ext cx="8043890" cy="6629400"/>
          </a:xfrm>
        </p:spPr>
        <p:txBody>
          <a:bodyPr>
            <a:normAutofit fontScale="92500" lnSpcReduction="20000"/>
          </a:bodyPr>
          <a:lstStyle/>
          <a:p>
            <a:pPr algn="l">
              <a:buNone/>
            </a:pPr>
            <a:endParaRPr lang="ar-IQ" b="1" dirty="0" smtClean="0">
              <a:solidFill>
                <a:srgbClr val="00B0F0"/>
              </a:solidFill>
            </a:endParaRPr>
          </a:p>
          <a:p>
            <a:pPr algn="l">
              <a:buNone/>
            </a:pPr>
            <a:r>
              <a:rPr lang="en-US" b="1" dirty="0" smtClean="0">
                <a:solidFill>
                  <a:schemeClr val="tx2">
                    <a:lumMod val="60000"/>
                    <a:lumOff val="40000"/>
                  </a:schemeClr>
                </a:solidFill>
              </a:rPr>
              <a:t>Anti-TNF-</a:t>
            </a:r>
            <a:r>
              <a:rPr lang="el-GR" b="1" dirty="0" smtClean="0">
                <a:solidFill>
                  <a:schemeClr val="tx2">
                    <a:lumMod val="60000"/>
                    <a:lumOff val="40000"/>
                  </a:schemeClr>
                </a:solidFill>
              </a:rPr>
              <a:t>α</a:t>
            </a:r>
            <a:r>
              <a:rPr lang="en-US" b="1" dirty="0" smtClean="0">
                <a:solidFill>
                  <a:schemeClr val="tx2">
                    <a:lumMod val="60000"/>
                    <a:lumOff val="40000"/>
                  </a:schemeClr>
                </a:solidFill>
              </a:rPr>
              <a:t> therapy </a:t>
            </a:r>
            <a:endParaRPr lang="en-US" b="1" dirty="0" smtClean="0">
              <a:solidFill>
                <a:schemeClr val="tx2">
                  <a:lumMod val="60000"/>
                  <a:lumOff val="40000"/>
                </a:schemeClr>
              </a:solidFill>
            </a:endParaRPr>
          </a:p>
          <a:p>
            <a:pPr algn="l">
              <a:buNone/>
            </a:pPr>
            <a:r>
              <a:rPr lang="en-US" dirty="0" smtClean="0"/>
              <a:t>                                                                                 </a:t>
            </a:r>
            <a:endParaRPr lang="ar-IQ" dirty="0" smtClean="0"/>
          </a:p>
          <a:p>
            <a:pPr algn="l">
              <a:buNone/>
            </a:pPr>
            <a:r>
              <a:rPr lang="en-US" b="1" dirty="0" err="1" smtClean="0"/>
              <a:t>Etanercept</a:t>
            </a:r>
            <a:r>
              <a:rPr lang="en-US" b="1" dirty="0" smtClean="0"/>
              <a:t>, </a:t>
            </a:r>
            <a:r>
              <a:rPr lang="en-US" b="1" dirty="0" err="1" smtClean="0"/>
              <a:t>Infliximab</a:t>
            </a:r>
            <a:r>
              <a:rPr lang="en-US" b="1" dirty="0" smtClean="0"/>
              <a:t>, </a:t>
            </a:r>
            <a:r>
              <a:rPr lang="en-US" b="1" dirty="0" err="1" smtClean="0"/>
              <a:t>Adalimumab</a:t>
            </a:r>
            <a:endParaRPr lang="en-US" b="1" dirty="0" smtClean="0"/>
          </a:p>
          <a:p>
            <a:pPr algn="l" rtl="0">
              <a:buClr>
                <a:srgbClr val="FF0000"/>
              </a:buClr>
              <a:buFont typeface="Wingdings" pitchFamily="2" charset="2"/>
              <a:buChar char="ü"/>
            </a:pPr>
            <a:r>
              <a:rPr lang="en-US" dirty="0" smtClean="0"/>
              <a:t> </a:t>
            </a:r>
            <a:r>
              <a:rPr lang="en-US" sz="3000" dirty="0" smtClean="0"/>
              <a:t>Approximately 80 percent of                                                      patients with AS respond to treatment                                      with one of these agents.</a:t>
            </a:r>
          </a:p>
          <a:p>
            <a:pPr algn="l" rtl="0">
              <a:buClr>
                <a:srgbClr val="FF0000"/>
              </a:buClr>
              <a:buFont typeface="Wingdings" pitchFamily="2" charset="2"/>
              <a:buChar char="v"/>
            </a:pPr>
            <a:endParaRPr lang="en-US" dirty="0" smtClean="0"/>
          </a:p>
          <a:p>
            <a:pPr algn="l" rtl="0">
              <a:buClr>
                <a:srgbClr val="FF0000"/>
              </a:buClr>
              <a:buFont typeface="Wingdings" pitchFamily="2" charset="2"/>
              <a:buChar char="ü"/>
            </a:pPr>
            <a:r>
              <a:rPr lang="en-US" dirty="0" smtClean="0"/>
              <a:t>Improvement noted in:</a:t>
            </a:r>
          </a:p>
          <a:p>
            <a:pPr algn="l" rtl="0"/>
            <a:endParaRPr lang="en-US" dirty="0" smtClean="0"/>
          </a:p>
          <a:p>
            <a:pPr marL="571500" indent="-571500" algn="l" rtl="0">
              <a:buFont typeface="+mj-lt"/>
              <a:buAutoNum type="romanUcPeriod"/>
            </a:pPr>
            <a:r>
              <a:rPr lang="en-US" sz="2400" dirty="0" smtClean="0"/>
              <a:t>Patient </a:t>
            </a:r>
            <a:r>
              <a:rPr lang="en-US" sz="2400" dirty="0" smtClean="0"/>
              <a:t>assessment of pain</a:t>
            </a:r>
          </a:p>
          <a:p>
            <a:pPr marL="571500" indent="-571500" algn="l" rtl="0">
              <a:buFont typeface="+mj-lt"/>
              <a:buAutoNum type="romanUcPeriod"/>
            </a:pPr>
            <a:endParaRPr lang="en-US" sz="2400" dirty="0" smtClean="0"/>
          </a:p>
          <a:p>
            <a:pPr marL="571500" indent="-571500" algn="l" rtl="0">
              <a:buFont typeface="+mj-lt"/>
              <a:buAutoNum type="romanUcPeriod"/>
            </a:pPr>
            <a:r>
              <a:rPr lang="en-US" sz="2400" dirty="0" smtClean="0"/>
              <a:t>A </a:t>
            </a:r>
            <a:r>
              <a:rPr lang="en-US" sz="2400" dirty="0" smtClean="0"/>
              <a:t>functional assessment </a:t>
            </a:r>
          </a:p>
          <a:p>
            <a:pPr marL="571500" indent="-571500" algn="l" rtl="0">
              <a:buFont typeface="+mj-lt"/>
              <a:buAutoNum type="romanUcPeriod"/>
            </a:pPr>
            <a:endParaRPr lang="en-US" sz="2400" dirty="0" smtClean="0"/>
          </a:p>
          <a:p>
            <a:pPr marL="571500" indent="-571500" algn="l" rtl="0">
              <a:buFont typeface="+mj-lt"/>
              <a:buAutoNum type="romanUcPeriod"/>
            </a:pPr>
            <a:r>
              <a:rPr lang="en-US" sz="2400" dirty="0" smtClean="0"/>
              <a:t>Degree </a:t>
            </a:r>
            <a:r>
              <a:rPr lang="en-US" sz="2400" dirty="0" smtClean="0"/>
              <a:t>of inflammation as assessed by morning stiffness</a:t>
            </a:r>
            <a:endParaRPr lang="en-US" sz="2400" dirty="0"/>
          </a:p>
        </p:txBody>
      </p:sp>
      <p:sp>
        <p:nvSpPr>
          <p:cNvPr id="3" name="Title 2"/>
          <p:cNvSpPr>
            <a:spLocks noGrp="1"/>
          </p:cNvSpPr>
          <p:nvPr>
            <p:ph type="title"/>
          </p:nvPr>
        </p:nvSpPr>
        <p:spPr>
          <a:xfrm>
            <a:off x="457200" y="274638"/>
            <a:ext cx="8229600" cy="106362"/>
          </a:xfrm>
        </p:spPr>
        <p:txBody>
          <a:bodyPr>
            <a:normAutofit fontScale="90000"/>
          </a:bodyPr>
          <a:lstStyle/>
          <a:p>
            <a:endParaRPr lang="en-US" dirty="0"/>
          </a:p>
        </p:txBody>
      </p:sp>
      <p:pic>
        <p:nvPicPr>
          <p:cNvPr id="4" name="Picture 2" descr="C:\Users\God\Contacts\Pictures\A0425340.JPG"/>
          <p:cNvPicPr>
            <a:picLocks noChangeAspect="1" noChangeArrowheads="1"/>
          </p:cNvPicPr>
          <p:nvPr/>
        </p:nvPicPr>
        <p:blipFill>
          <a:blip r:embed="rId2"/>
          <a:srcRect/>
          <a:stretch>
            <a:fillRect/>
          </a:stretch>
        </p:blipFill>
        <p:spPr bwMode="auto">
          <a:xfrm>
            <a:off x="6516216" y="571480"/>
            <a:ext cx="2127750" cy="2071701"/>
          </a:xfrm>
          <a:prstGeom prst="rect">
            <a:avLst/>
          </a:prstGeom>
          <a:noFill/>
          <a:ln w="9525">
            <a:noFill/>
            <a:miter lim="800000"/>
            <a:headEnd/>
            <a:tailEnd/>
          </a:ln>
        </p:spPr>
      </p:pic>
      <p:pic>
        <p:nvPicPr>
          <p:cNvPr id="5" name="Picture 3" descr="C:\Users\God\Contacts\Pictures\Infliximab.jpg"/>
          <p:cNvPicPr>
            <a:picLocks noChangeAspect="1" noChangeArrowheads="1"/>
          </p:cNvPicPr>
          <p:nvPr/>
        </p:nvPicPr>
        <p:blipFill>
          <a:blip r:embed="rId3"/>
          <a:srcRect/>
          <a:stretch>
            <a:fillRect/>
          </a:stretch>
        </p:blipFill>
        <p:spPr bwMode="auto">
          <a:xfrm>
            <a:off x="6215074" y="2928934"/>
            <a:ext cx="2403464" cy="2286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00113" y="1484313"/>
            <a:ext cx="7319962" cy="4929187"/>
            <a:chOff x="550" y="1149"/>
            <a:chExt cx="4637" cy="2936"/>
          </a:xfrm>
        </p:grpSpPr>
        <p:pic>
          <p:nvPicPr>
            <p:cNvPr id="31750" name="Picture 3" descr="Slide6 copy"/>
            <p:cNvPicPr>
              <a:picLocks noChangeAspect="1" noChangeArrowheads="1"/>
            </p:cNvPicPr>
            <p:nvPr/>
          </p:nvPicPr>
          <p:blipFill>
            <a:blip r:embed="rId3"/>
            <a:srcRect/>
            <a:stretch>
              <a:fillRect/>
            </a:stretch>
          </p:blipFill>
          <p:spPr bwMode="auto">
            <a:xfrm>
              <a:off x="550" y="1149"/>
              <a:ext cx="4637" cy="2936"/>
            </a:xfrm>
            <a:prstGeom prst="rect">
              <a:avLst/>
            </a:prstGeom>
            <a:solidFill>
              <a:schemeClr val="tx1"/>
            </a:solidFill>
            <a:ln w="9525">
              <a:noFill/>
              <a:miter lim="800000"/>
              <a:headEnd/>
              <a:tailEnd/>
            </a:ln>
          </p:spPr>
        </p:pic>
        <p:sp>
          <p:nvSpPr>
            <p:cNvPr id="31751" name="Rectangle 4"/>
            <p:cNvSpPr>
              <a:spLocks noChangeArrowheads="1"/>
            </p:cNvSpPr>
            <p:nvPr/>
          </p:nvSpPr>
          <p:spPr bwMode="gray">
            <a:xfrm>
              <a:off x="3788" y="1416"/>
              <a:ext cx="1316" cy="197"/>
            </a:xfrm>
            <a:prstGeom prst="rect">
              <a:avLst/>
            </a:prstGeom>
            <a:solidFill>
              <a:schemeClr val="tx1"/>
            </a:solidFill>
            <a:ln w="25400">
              <a:solidFill>
                <a:schemeClr val="bg1"/>
              </a:solidFill>
              <a:miter lim="800000"/>
              <a:headEnd/>
              <a:tailEnd/>
            </a:ln>
          </p:spPr>
          <p:txBody>
            <a:bodyPr wrap="none" anchor="ctr"/>
            <a:lstStyle/>
            <a:p>
              <a:r>
                <a:rPr lang="cs-CZ">
                  <a:solidFill>
                    <a:prstClr val="white"/>
                  </a:solidFill>
                  <a:latin typeface="Calibri" pitchFamily="34" charset="0"/>
                </a:rPr>
                <a:t>TNF-</a:t>
              </a:r>
              <a:r>
                <a:rPr lang="cs-CZ">
                  <a:solidFill>
                    <a:prstClr val="white"/>
                  </a:solidFill>
                  <a:latin typeface="Symbol" pitchFamily="18" charset="2"/>
                </a:rPr>
                <a:t>b</a:t>
              </a:r>
              <a:r>
                <a:rPr lang="cs-CZ">
                  <a:solidFill>
                    <a:prstClr val="white"/>
                  </a:solidFill>
                  <a:latin typeface="Calibri" pitchFamily="34" charset="0"/>
                </a:rPr>
                <a:t> (lymfotoxin)</a:t>
              </a:r>
              <a:endParaRPr lang="en-US">
                <a:solidFill>
                  <a:prstClr val="white"/>
                </a:solidFill>
                <a:latin typeface="Symbol" pitchFamily="18" charset="2"/>
              </a:endParaRPr>
            </a:p>
          </p:txBody>
        </p:sp>
        <p:sp>
          <p:nvSpPr>
            <p:cNvPr id="31752" name="Line 5"/>
            <p:cNvSpPr>
              <a:spLocks noChangeShapeType="1"/>
            </p:cNvSpPr>
            <p:nvPr/>
          </p:nvSpPr>
          <p:spPr bwMode="gray">
            <a:xfrm flipH="1">
              <a:off x="3921" y="1687"/>
              <a:ext cx="127" cy="236"/>
            </a:xfrm>
            <a:prstGeom prst="line">
              <a:avLst/>
            </a:prstGeom>
            <a:noFill/>
            <a:ln w="28575">
              <a:solidFill>
                <a:schemeClr val="accent1"/>
              </a:solidFill>
              <a:round/>
              <a:headEnd/>
              <a:tailEnd type="triangle" w="med" len="med"/>
            </a:ln>
          </p:spPr>
          <p:txBody>
            <a:bodyPr wrap="none" anchor="ctr"/>
            <a:lstStyle/>
            <a:p>
              <a:endParaRPr lang="ar-IQ">
                <a:solidFill>
                  <a:prstClr val="black"/>
                </a:solidFill>
              </a:endParaRPr>
            </a:p>
          </p:txBody>
        </p:sp>
        <p:sp>
          <p:nvSpPr>
            <p:cNvPr id="31753" name="Rectangle 6"/>
            <p:cNvSpPr>
              <a:spLocks noChangeArrowheads="1"/>
            </p:cNvSpPr>
            <p:nvPr/>
          </p:nvSpPr>
          <p:spPr bwMode="gray">
            <a:xfrm>
              <a:off x="2357" y="1213"/>
              <a:ext cx="1188" cy="236"/>
            </a:xfrm>
            <a:prstGeom prst="rect">
              <a:avLst/>
            </a:prstGeom>
            <a:solidFill>
              <a:schemeClr val="tx1"/>
            </a:solidFill>
            <a:ln w="25400">
              <a:solidFill>
                <a:schemeClr val="bg1"/>
              </a:solidFill>
              <a:miter lim="800000"/>
              <a:headEnd/>
              <a:tailEnd/>
            </a:ln>
          </p:spPr>
          <p:txBody>
            <a:bodyPr wrap="none" anchor="ctr"/>
            <a:lstStyle/>
            <a:p>
              <a:r>
                <a:rPr lang="en-US">
                  <a:solidFill>
                    <a:prstClr val="white"/>
                  </a:solidFill>
                  <a:latin typeface="Calibri" pitchFamily="34" charset="0"/>
                </a:rPr>
                <a:t>Solub</a:t>
              </a:r>
              <a:r>
                <a:rPr lang="cs-CZ">
                  <a:solidFill>
                    <a:prstClr val="white"/>
                  </a:solidFill>
                  <a:latin typeface="Calibri" pitchFamily="34" charset="0"/>
                </a:rPr>
                <a:t>le </a:t>
              </a:r>
              <a:r>
                <a:rPr lang="en-US">
                  <a:solidFill>
                    <a:prstClr val="white"/>
                  </a:solidFill>
                  <a:latin typeface="Calibri" pitchFamily="34" charset="0"/>
                </a:rPr>
                <a:t>TNF</a:t>
              </a:r>
              <a:r>
                <a:rPr lang="cs-CZ">
                  <a:solidFill>
                    <a:prstClr val="white"/>
                  </a:solidFill>
                  <a:latin typeface="Calibri" pitchFamily="34" charset="0"/>
                </a:rPr>
                <a:t>-</a:t>
              </a:r>
              <a:r>
                <a:rPr lang="cs-CZ">
                  <a:solidFill>
                    <a:prstClr val="white"/>
                  </a:solidFill>
                  <a:latin typeface="Symbol" pitchFamily="18" charset="2"/>
                </a:rPr>
                <a:t>a</a:t>
              </a:r>
              <a:endParaRPr lang="en-US">
                <a:solidFill>
                  <a:prstClr val="white"/>
                </a:solidFill>
                <a:latin typeface="Symbol" pitchFamily="18" charset="2"/>
              </a:endParaRPr>
            </a:p>
          </p:txBody>
        </p:sp>
        <p:sp>
          <p:nvSpPr>
            <p:cNvPr id="31754" name="Line 7"/>
            <p:cNvSpPr>
              <a:spLocks noChangeShapeType="1"/>
            </p:cNvSpPr>
            <p:nvPr/>
          </p:nvSpPr>
          <p:spPr bwMode="gray">
            <a:xfrm flipH="1">
              <a:off x="2942" y="1414"/>
              <a:ext cx="42" cy="236"/>
            </a:xfrm>
            <a:prstGeom prst="line">
              <a:avLst/>
            </a:prstGeom>
            <a:noFill/>
            <a:ln w="28575">
              <a:solidFill>
                <a:schemeClr val="accent1"/>
              </a:solidFill>
              <a:round/>
              <a:headEnd/>
              <a:tailEnd type="triangle" w="med" len="med"/>
            </a:ln>
          </p:spPr>
          <p:txBody>
            <a:bodyPr wrap="none" anchor="ctr"/>
            <a:lstStyle/>
            <a:p>
              <a:endParaRPr lang="ar-IQ">
                <a:solidFill>
                  <a:prstClr val="black"/>
                </a:solidFill>
              </a:endParaRPr>
            </a:p>
          </p:txBody>
        </p:sp>
        <p:sp>
          <p:nvSpPr>
            <p:cNvPr id="31755" name="Text Box 8"/>
            <p:cNvSpPr txBox="1">
              <a:spLocks noChangeArrowheads="1"/>
            </p:cNvSpPr>
            <p:nvPr/>
          </p:nvSpPr>
          <p:spPr bwMode="gray">
            <a:xfrm>
              <a:off x="1234" y="3808"/>
              <a:ext cx="1716" cy="220"/>
            </a:xfrm>
            <a:prstGeom prst="rect">
              <a:avLst/>
            </a:prstGeom>
            <a:solidFill>
              <a:schemeClr val="tx1"/>
            </a:solidFill>
            <a:ln w="25400">
              <a:solidFill>
                <a:schemeClr val="bg1"/>
              </a:solidFill>
              <a:miter lim="800000"/>
              <a:headEnd/>
              <a:tailEnd/>
            </a:ln>
          </p:spPr>
          <p:txBody>
            <a:bodyPr wrap="none">
              <a:spAutoFit/>
            </a:bodyPr>
            <a:lstStyle/>
            <a:p>
              <a:r>
                <a:rPr lang="en-US">
                  <a:solidFill>
                    <a:prstClr val="white"/>
                  </a:solidFill>
                  <a:latin typeface="Calibri" pitchFamily="34" charset="0"/>
                </a:rPr>
                <a:t>TNF</a:t>
              </a:r>
              <a:r>
                <a:rPr lang="cs-CZ">
                  <a:solidFill>
                    <a:prstClr val="white"/>
                  </a:solidFill>
                  <a:latin typeface="Calibri" pitchFamily="34" charset="0"/>
                </a:rPr>
                <a:t>-</a:t>
              </a:r>
              <a:r>
                <a:rPr lang="cs-CZ">
                  <a:solidFill>
                    <a:prstClr val="white"/>
                  </a:solidFill>
                  <a:latin typeface="Symbol" pitchFamily="18" charset="2"/>
                </a:rPr>
                <a:t>a</a:t>
              </a:r>
              <a:r>
                <a:rPr lang="cs-CZ">
                  <a:solidFill>
                    <a:prstClr val="white"/>
                  </a:solidFill>
                  <a:latin typeface="Calibri" pitchFamily="34" charset="0"/>
                </a:rPr>
                <a:t> linked with receptor</a:t>
              </a:r>
              <a:endParaRPr lang="en-US">
                <a:solidFill>
                  <a:prstClr val="white"/>
                </a:solidFill>
                <a:latin typeface="Symbol" pitchFamily="18" charset="2"/>
              </a:endParaRPr>
            </a:p>
          </p:txBody>
        </p:sp>
        <p:sp>
          <p:nvSpPr>
            <p:cNvPr id="31756" name="Line 9"/>
            <p:cNvSpPr>
              <a:spLocks noChangeShapeType="1"/>
            </p:cNvSpPr>
            <p:nvPr/>
          </p:nvSpPr>
          <p:spPr bwMode="gray">
            <a:xfrm rot="-4666868">
              <a:off x="2514" y="3592"/>
              <a:ext cx="297" cy="197"/>
            </a:xfrm>
            <a:prstGeom prst="line">
              <a:avLst/>
            </a:prstGeom>
            <a:noFill/>
            <a:ln w="28575">
              <a:solidFill>
                <a:schemeClr val="accent1"/>
              </a:solidFill>
              <a:round/>
              <a:headEnd/>
              <a:tailEnd type="triangle" w="med" len="med"/>
            </a:ln>
          </p:spPr>
          <p:txBody>
            <a:bodyPr wrap="none" anchor="ctr"/>
            <a:lstStyle/>
            <a:p>
              <a:endParaRPr lang="ar-IQ">
                <a:solidFill>
                  <a:prstClr val="black"/>
                </a:solidFill>
              </a:endParaRPr>
            </a:p>
          </p:txBody>
        </p:sp>
        <p:sp>
          <p:nvSpPr>
            <p:cNvPr id="31757" name="Text Box 10"/>
            <p:cNvSpPr txBox="1">
              <a:spLocks noChangeArrowheads="1"/>
            </p:cNvSpPr>
            <p:nvPr/>
          </p:nvSpPr>
          <p:spPr bwMode="gray">
            <a:xfrm>
              <a:off x="660" y="1285"/>
              <a:ext cx="893" cy="550"/>
            </a:xfrm>
            <a:prstGeom prst="rect">
              <a:avLst/>
            </a:prstGeom>
            <a:noFill/>
            <a:ln w="25400">
              <a:solidFill>
                <a:schemeClr val="bg1"/>
              </a:solidFill>
              <a:miter lim="800000"/>
              <a:headEnd/>
              <a:tailEnd/>
            </a:ln>
          </p:spPr>
          <p:txBody>
            <a:bodyPr>
              <a:spAutoFit/>
            </a:bodyPr>
            <a:lstStyle/>
            <a:p>
              <a:r>
                <a:rPr lang="cs-CZ">
                  <a:solidFill>
                    <a:prstClr val="white"/>
                  </a:solidFill>
                  <a:latin typeface="Calibri" pitchFamily="34" charset="0"/>
                </a:rPr>
                <a:t>Etanercept (soluble TNF-receptor)</a:t>
              </a:r>
              <a:endParaRPr lang="en-US">
                <a:solidFill>
                  <a:prstClr val="white"/>
                </a:solidFill>
                <a:latin typeface="Calibri" pitchFamily="34" charset="0"/>
              </a:endParaRPr>
            </a:p>
          </p:txBody>
        </p:sp>
        <p:sp>
          <p:nvSpPr>
            <p:cNvPr id="31758" name="Line 11"/>
            <p:cNvSpPr>
              <a:spLocks noChangeShapeType="1"/>
            </p:cNvSpPr>
            <p:nvPr/>
          </p:nvSpPr>
          <p:spPr bwMode="gray">
            <a:xfrm>
              <a:off x="1572" y="1587"/>
              <a:ext cx="212" cy="158"/>
            </a:xfrm>
            <a:prstGeom prst="line">
              <a:avLst/>
            </a:prstGeom>
            <a:noFill/>
            <a:ln w="28575">
              <a:solidFill>
                <a:schemeClr val="accent1"/>
              </a:solidFill>
              <a:round/>
              <a:headEnd/>
              <a:tailEnd type="triangle" w="med" len="med"/>
            </a:ln>
          </p:spPr>
          <p:txBody>
            <a:bodyPr wrap="none" anchor="ctr"/>
            <a:lstStyle/>
            <a:p>
              <a:endParaRPr lang="ar-IQ">
                <a:solidFill>
                  <a:prstClr val="black"/>
                </a:solidFill>
              </a:endParaRPr>
            </a:p>
          </p:txBody>
        </p:sp>
      </p:grpSp>
      <p:sp>
        <p:nvSpPr>
          <p:cNvPr id="31747" name="Rectangle 12"/>
          <p:cNvSpPr>
            <a:spLocks noChangeArrowheads="1"/>
          </p:cNvSpPr>
          <p:nvPr/>
        </p:nvSpPr>
        <p:spPr bwMode="auto">
          <a:xfrm>
            <a:off x="401638" y="46038"/>
            <a:ext cx="8543925" cy="646112"/>
          </a:xfrm>
          <a:prstGeom prst="rect">
            <a:avLst/>
          </a:prstGeom>
          <a:noFill/>
          <a:ln w="9525">
            <a:noFill/>
            <a:miter lim="800000"/>
            <a:headEnd/>
            <a:tailEnd/>
          </a:ln>
        </p:spPr>
        <p:txBody>
          <a:bodyPr>
            <a:spAutoFit/>
          </a:bodyPr>
          <a:lstStyle/>
          <a:p>
            <a:pPr algn="l" rtl="0"/>
            <a:r>
              <a:rPr lang="en-US" sz="3600" dirty="0" err="1">
                <a:solidFill>
                  <a:prstClr val="black"/>
                </a:solidFill>
                <a:latin typeface="Calibri" pitchFamily="34" charset="0"/>
              </a:rPr>
              <a:t>Etanercept</a:t>
            </a:r>
            <a:r>
              <a:rPr lang="en-US" sz="3600" dirty="0">
                <a:solidFill>
                  <a:prstClr val="black"/>
                </a:solidFill>
                <a:latin typeface="Calibri" pitchFamily="34" charset="0"/>
              </a:rPr>
              <a:t> – mode of action</a:t>
            </a:r>
            <a:endParaRPr lang="en-US" sz="3600" i="1" dirty="0">
              <a:solidFill>
                <a:prstClr val="black"/>
              </a:solidFill>
              <a:latin typeface="Calibri" pitchFamily="34" charset="0"/>
            </a:endParaRPr>
          </a:p>
        </p:txBody>
      </p:sp>
      <p:sp>
        <p:nvSpPr>
          <p:cNvPr id="31748" name="Line 19"/>
          <p:cNvSpPr>
            <a:spLocks noChangeShapeType="1"/>
          </p:cNvSpPr>
          <p:nvPr/>
        </p:nvSpPr>
        <p:spPr bwMode="auto">
          <a:xfrm>
            <a:off x="0" y="685800"/>
            <a:ext cx="9144000" cy="0"/>
          </a:xfrm>
          <a:prstGeom prst="line">
            <a:avLst/>
          </a:prstGeom>
          <a:noFill/>
          <a:ln w="9525">
            <a:solidFill>
              <a:srgbClr val="FF0000"/>
            </a:solidFill>
            <a:round/>
            <a:headEnd/>
            <a:tailEnd/>
          </a:ln>
        </p:spPr>
        <p:txBody>
          <a:bodyPr wrap="none" anchor="ctr"/>
          <a:lstStyle/>
          <a:p>
            <a:endParaRPr lang="ar-IQ">
              <a:solidFill>
                <a:prstClr val="black"/>
              </a:solidFill>
            </a:endParaRPr>
          </a:p>
        </p:txBody>
      </p:sp>
      <p:sp>
        <p:nvSpPr>
          <p:cNvPr id="31749" name="TextovéPole 15"/>
          <p:cNvSpPr txBox="1">
            <a:spLocks noChangeArrowheads="1"/>
          </p:cNvSpPr>
          <p:nvPr/>
        </p:nvSpPr>
        <p:spPr bwMode="auto">
          <a:xfrm>
            <a:off x="468313" y="836613"/>
            <a:ext cx="8423275" cy="400050"/>
          </a:xfrm>
          <a:prstGeom prst="rect">
            <a:avLst/>
          </a:prstGeom>
          <a:noFill/>
          <a:ln w="9525">
            <a:noFill/>
            <a:miter lim="800000"/>
            <a:headEnd/>
            <a:tailEnd/>
          </a:ln>
        </p:spPr>
        <p:txBody>
          <a:bodyPr wrap="none">
            <a:spAutoFit/>
          </a:bodyPr>
          <a:lstStyle/>
          <a:p>
            <a:pPr algn="l">
              <a:buFont typeface="Arial" pitchFamily="34" charset="0"/>
              <a:buChar char="•"/>
            </a:pPr>
            <a:r>
              <a:rPr lang="en-US" sz="2000" b="1" dirty="0">
                <a:solidFill>
                  <a:prstClr val="black"/>
                </a:solidFill>
                <a:latin typeface="Calibri" pitchFamily="34" charset="0"/>
              </a:rPr>
              <a:t>  Link and neutralization of </a:t>
            </a:r>
            <a:r>
              <a:rPr lang="en-US" sz="2000" b="1" u="sng" dirty="0">
                <a:solidFill>
                  <a:prstClr val="black"/>
                </a:solidFill>
                <a:latin typeface="Calibri" pitchFamily="34" charset="0"/>
              </a:rPr>
              <a:t>soluble</a:t>
            </a:r>
            <a:r>
              <a:rPr lang="en-US" sz="2000" b="1" dirty="0">
                <a:solidFill>
                  <a:prstClr val="black"/>
                </a:solidFill>
                <a:latin typeface="Calibri" pitchFamily="34" charset="0"/>
              </a:rPr>
              <a:t> TNF-</a:t>
            </a:r>
            <a:r>
              <a:rPr lang="en-US" sz="2000" b="1" dirty="0">
                <a:solidFill>
                  <a:prstClr val="black"/>
                </a:solidFill>
                <a:latin typeface="Symbol" pitchFamily="18" charset="2"/>
              </a:rPr>
              <a:t>a</a:t>
            </a:r>
            <a:r>
              <a:rPr lang="en-US" sz="2000" b="1" dirty="0">
                <a:solidFill>
                  <a:prstClr val="black"/>
                </a:solidFill>
                <a:latin typeface="Calibri" pitchFamily="34" charset="0"/>
              </a:rPr>
              <a:t>; link also with TNF-</a:t>
            </a:r>
            <a:r>
              <a:rPr lang="en-US" sz="2000" b="1" dirty="0">
                <a:solidFill>
                  <a:prstClr val="black"/>
                </a:solidFill>
                <a:latin typeface="Symbol" pitchFamily="18" charset="2"/>
              </a:rPr>
              <a:t>b</a:t>
            </a:r>
            <a:r>
              <a:rPr lang="en-US" sz="2000" b="1" dirty="0">
                <a:solidFill>
                  <a:prstClr val="black"/>
                </a:solidFill>
                <a:latin typeface="Calibri" pitchFamily="34" charset="0"/>
              </a:rPr>
              <a:t> (</a:t>
            </a:r>
            <a:r>
              <a:rPr lang="en-US" sz="2000" b="1" dirty="0" err="1">
                <a:solidFill>
                  <a:prstClr val="black"/>
                </a:solidFill>
                <a:latin typeface="Calibri" pitchFamily="34" charset="0"/>
              </a:rPr>
              <a:t>lymfotoxin</a:t>
            </a:r>
            <a:r>
              <a:rPr lang="en-US" sz="2000" b="1" dirty="0">
                <a:solidFill>
                  <a:prstClr val="black"/>
                </a:solidFill>
                <a:latin typeface="Calibri" pitchFamily="34" charset="0"/>
              </a:rPr>
              <a:t>)</a:t>
            </a:r>
          </a:p>
        </p:txBody>
      </p:sp>
    </p:spTree>
    <p:extLst>
      <p:ext uri="{BB962C8B-B14F-4D97-AF65-F5344CB8AC3E}">
        <p14:creationId xmlns:p14="http://schemas.microsoft.com/office/powerpoint/2010/main" val="183502416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6632"/>
            <a:ext cx="8229600" cy="158006"/>
          </a:xfrm>
        </p:spPr>
        <p:txBody>
          <a:bodyPr>
            <a:normAutofit fontScale="90000"/>
          </a:bodyPr>
          <a:lstStyle/>
          <a:p>
            <a:endParaRPr lang="en-US" dirty="0"/>
          </a:p>
        </p:txBody>
      </p:sp>
      <p:sp>
        <p:nvSpPr>
          <p:cNvPr id="3" name="Content Placeholder 2"/>
          <p:cNvSpPr>
            <a:spLocks noGrp="1"/>
          </p:cNvSpPr>
          <p:nvPr>
            <p:ph idx="1"/>
          </p:nvPr>
        </p:nvSpPr>
        <p:spPr>
          <a:xfrm>
            <a:off x="457200" y="476672"/>
            <a:ext cx="8229600" cy="5649491"/>
          </a:xfrm>
        </p:spPr>
        <p:txBody>
          <a:bodyPr>
            <a:normAutofit/>
          </a:bodyPr>
          <a:lstStyle/>
          <a:p>
            <a:pPr marL="0" indent="0" algn="l" rtl="0">
              <a:buNone/>
            </a:pPr>
            <a:r>
              <a:rPr lang="en-US" sz="2400" b="1" dirty="0" smtClean="0"/>
              <a:t>QUES.</a:t>
            </a:r>
            <a:r>
              <a:rPr lang="en-US" sz="2400" dirty="0" smtClean="0"/>
              <a:t> </a:t>
            </a:r>
          </a:p>
          <a:p>
            <a:pPr marL="0" indent="0" algn="l" rtl="0">
              <a:buNone/>
            </a:pPr>
            <a:r>
              <a:rPr lang="en-US" sz="2400" dirty="0" smtClean="0"/>
              <a:t>A </a:t>
            </a:r>
            <a:r>
              <a:rPr lang="en-US" sz="2400" dirty="0"/>
              <a:t>32-year-old man presents with several months of lower back pain that is worse at night. He loosens up after he wakes up and walks around for a while. Physical examination shows diminished expansion of the chest on inhalation and flattening of the normal lumbar curvature. He is unable to lean forward. He had an episode of uveitis treated with steroids 5 months earlier</a:t>
            </a:r>
            <a:r>
              <a:rPr lang="en-US" sz="2400" dirty="0" smtClean="0"/>
              <a:t>.</a:t>
            </a:r>
          </a:p>
          <a:p>
            <a:pPr marL="0" indent="0" algn="l" rtl="0">
              <a:buNone/>
            </a:pPr>
            <a:endParaRPr lang="en-US" sz="2400" dirty="0" smtClean="0"/>
          </a:p>
          <a:p>
            <a:pPr marL="457200" indent="-457200" algn="l" rtl="0">
              <a:buFont typeface="+mj-lt"/>
              <a:buAutoNum type="alphaUcPeriod"/>
            </a:pPr>
            <a:r>
              <a:rPr lang="en-US" sz="2000" b="1" dirty="0" smtClean="0"/>
              <a:t>What </a:t>
            </a:r>
            <a:r>
              <a:rPr lang="en-US" sz="2000" b="1" dirty="0"/>
              <a:t>is the most likely diagnosis? </a:t>
            </a:r>
            <a:endParaRPr lang="en-US" sz="2000" b="1" dirty="0" smtClean="0"/>
          </a:p>
          <a:p>
            <a:pPr marL="457200" indent="-457200" algn="l" rtl="0">
              <a:buFont typeface="+mj-lt"/>
              <a:buAutoNum type="alphaUcPeriod"/>
            </a:pPr>
            <a:r>
              <a:rPr lang="en-US" sz="2000" b="1" dirty="0" smtClean="0"/>
              <a:t>What </a:t>
            </a:r>
            <a:r>
              <a:rPr lang="en-US" sz="2000" b="1" dirty="0"/>
              <a:t>is the best initial test? </a:t>
            </a:r>
            <a:endParaRPr lang="en-US" sz="2000" b="1" dirty="0" smtClean="0"/>
          </a:p>
          <a:p>
            <a:pPr marL="457200" indent="-457200" algn="l" rtl="0">
              <a:buFont typeface="+mj-lt"/>
              <a:buAutoNum type="alphaUcPeriod"/>
            </a:pPr>
            <a:r>
              <a:rPr lang="en-US" sz="2000" b="1" dirty="0" smtClean="0"/>
              <a:t>What </a:t>
            </a:r>
            <a:r>
              <a:rPr lang="en-US" sz="2000" b="1" dirty="0"/>
              <a:t>is the most accurate test? </a:t>
            </a:r>
            <a:endParaRPr lang="en-US" sz="2000" b="1" dirty="0" smtClean="0"/>
          </a:p>
          <a:p>
            <a:pPr marL="457200" indent="-457200" algn="l" rtl="0">
              <a:buFont typeface="+mj-lt"/>
              <a:buAutoNum type="alphaUcPeriod"/>
            </a:pPr>
            <a:r>
              <a:rPr lang="en-US" sz="2000" b="1" dirty="0" smtClean="0"/>
              <a:t>What </a:t>
            </a:r>
            <a:r>
              <a:rPr lang="en-US" sz="2000" b="1" dirty="0"/>
              <a:t>is the best initial treatment</a:t>
            </a:r>
            <a:r>
              <a:rPr lang="en-US" sz="2000" b="1" dirty="0" smtClean="0"/>
              <a:t>?</a:t>
            </a:r>
          </a:p>
          <a:p>
            <a:pPr marL="457200" indent="-457200" algn="l" rtl="0">
              <a:buFont typeface="+mj-lt"/>
              <a:buAutoNum type="alphaUcPeriod"/>
            </a:pPr>
            <a:r>
              <a:rPr lang="en-US" sz="2000" b="1" dirty="0" smtClean="0"/>
              <a:t>What </a:t>
            </a:r>
            <a:r>
              <a:rPr lang="en-US" sz="2000" b="1" dirty="0"/>
              <a:t>is the most effective treatment? </a:t>
            </a:r>
          </a:p>
        </p:txBody>
      </p:sp>
    </p:spTree>
    <p:extLst>
      <p:ext uri="{BB962C8B-B14F-4D97-AF65-F5344CB8AC3E}">
        <p14:creationId xmlns:p14="http://schemas.microsoft.com/office/powerpoint/2010/main" val="175490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85786" y="642918"/>
            <a:ext cx="7672414" cy="785818"/>
          </a:xfrm>
        </p:spPr>
        <p:txBody>
          <a:bodyPr/>
          <a:lstStyle/>
          <a:p>
            <a:pPr algn="l" eaLnBrk="1" hangingPunct="1"/>
            <a:r>
              <a:rPr lang="en-US" sz="4000" dirty="0" err="1" smtClean="0">
                <a:solidFill>
                  <a:srgbClr val="00B0F0"/>
                </a:solidFill>
              </a:rPr>
              <a:t>Spondyloarthropaties</a:t>
            </a:r>
            <a:endParaRPr lang="en-US" sz="4000" dirty="0" smtClean="0">
              <a:solidFill>
                <a:srgbClr val="00B0F0"/>
              </a:solidFill>
            </a:endParaRPr>
          </a:p>
        </p:txBody>
      </p:sp>
      <p:sp>
        <p:nvSpPr>
          <p:cNvPr id="7171" name="Rectangle 3"/>
          <p:cNvSpPr>
            <a:spLocks noGrp="1" noChangeArrowheads="1"/>
          </p:cNvSpPr>
          <p:nvPr>
            <p:ph idx="1"/>
          </p:nvPr>
        </p:nvSpPr>
        <p:spPr/>
        <p:txBody>
          <a:bodyPr/>
          <a:lstStyle/>
          <a:p>
            <a:pPr algn="just" rtl="0" eaLnBrk="1" hangingPunct="1"/>
            <a:r>
              <a:rPr lang="en-US" dirty="0" smtClean="0"/>
              <a:t>Not only is there </a:t>
            </a:r>
            <a:r>
              <a:rPr lang="en-US" dirty="0" err="1" smtClean="0">
                <a:solidFill>
                  <a:srgbClr val="C00000"/>
                </a:solidFill>
              </a:rPr>
              <a:t>enthesitis</a:t>
            </a:r>
            <a:r>
              <a:rPr lang="en-US" dirty="0" smtClean="0">
                <a:solidFill>
                  <a:srgbClr val="C00000"/>
                </a:solidFill>
              </a:rPr>
              <a:t> </a:t>
            </a:r>
            <a:r>
              <a:rPr lang="en-US" dirty="0" smtClean="0"/>
              <a:t>but also the </a:t>
            </a:r>
            <a:r>
              <a:rPr lang="en-US" dirty="0" err="1" smtClean="0">
                <a:solidFill>
                  <a:srgbClr val="C00000"/>
                </a:solidFill>
              </a:rPr>
              <a:t>osteitis</a:t>
            </a:r>
            <a:r>
              <a:rPr lang="en-US" dirty="0" smtClean="0"/>
              <a:t> that follows, which is different because there is reactive bone sclerosis and bone absorption, but then more bone remodeling sets in and it goes on to result in new bone formation that can result in </a:t>
            </a:r>
            <a:r>
              <a:rPr lang="en-US" dirty="0" err="1" smtClean="0"/>
              <a:t>ankylosis</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685800" y="714356"/>
            <a:ext cx="7772400" cy="785818"/>
          </a:xfrm>
        </p:spPr>
        <p:txBody>
          <a:bodyPr/>
          <a:lstStyle/>
          <a:p>
            <a:pPr algn="l" eaLnBrk="1" hangingPunct="1"/>
            <a:r>
              <a:rPr lang="en-US" sz="4000" dirty="0" err="1" smtClean="0">
                <a:solidFill>
                  <a:srgbClr val="00B0F0"/>
                </a:solidFill>
              </a:rPr>
              <a:t>Spondyloarthropaties</a:t>
            </a:r>
            <a:endParaRPr lang="en-US" sz="4000" dirty="0" smtClean="0">
              <a:solidFill>
                <a:srgbClr val="00B0F0"/>
              </a:solidFill>
            </a:endParaRPr>
          </a:p>
        </p:txBody>
      </p:sp>
      <p:sp>
        <p:nvSpPr>
          <p:cNvPr id="8195" name="Rectangle 1027"/>
          <p:cNvSpPr>
            <a:spLocks noGrp="1" noChangeArrowheads="1"/>
          </p:cNvSpPr>
          <p:nvPr>
            <p:ph idx="1"/>
          </p:nvPr>
        </p:nvSpPr>
        <p:spPr>
          <a:xfrm>
            <a:off x="685800" y="1643050"/>
            <a:ext cx="7772400" cy="4714908"/>
          </a:xfrm>
        </p:spPr>
        <p:txBody>
          <a:bodyPr/>
          <a:lstStyle/>
          <a:p>
            <a:pPr algn="l" rtl="0" eaLnBrk="1" hangingPunct="1">
              <a:lnSpc>
                <a:spcPct val="90000"/>
              </a:lnSpc>
              <a:buClr>
                <a:srgbClr val="00B050"/>
              </a:buClr>
              <a:buFont typeface="Wingdings" pitchFamily="2" charset="2"/>
              <a:buChar char="ü"/>
            </a:pPr>
            <a:r>
              <a:rPr lang="en-US" dirty="0" smtClean="0"/>
              <a:t>In RA, the cytokines lead to </a:t>
            </a:r>
            <a:r>
              <a:rPr lang="en-US" dirty="0" smtClean="0">
                <a:solidFill>
                  <a:srgbClr val="C00000"/>
                </a:solidFill>
              </a:rPr>
              <a:t>excessive </a:t>
            </a:r>
            <a:r>
              <a:rPr lang="en-US" dirty="0" err="1" smtClean="0">
                <a:solidFill>
                  <a:srgbClr val="C00000"/>
                </a:solidFill>
              </a:rPr>
              <a:t>osteoclastic</a:t>
            </a:r>
            <a:r>
              <a:rPr lang="en-US" dirty="0" smtClean="0">
                <a:solidFill>
                  <a:srgbClr val="C00000"/>
                </a:solidFill>
              </a:rPr>
              <a:t> activity </a:t>
            </a:r>
            <a:r>
              <a:rPr lang="en-US" dirty="0" smtClean="0"/>
              <a:t>resulting in bone erosions. </a:t>
            </a:r>
          </a:p>
          <a:p>
            <a:pPr algn="l" rtl="0" eaLnBrk="1" hangingPunct="1">
              <a:lnSpc>
                <a:spcPct val="90000"/>
              </a:lnSpc>
              <a:buClr>
                <a:srgbClr val="00B050"/>
              </a:buClr>
              <a:buFont typeface="Wingdings" pitchFamily="2" charset="2"/>
              <a:buChar char="ü"/>
            </a:pPr>
            <a:r>
              <a:rPr lang="en-US" dirty="0" smtClean="0"/>
              <a:t>In </a:t>
            </a:r>
            <a:r>
              <a:rPr lang="en-US" dirty="0" err="1" smtClean="0"/>
              <a:t>spondyloarthritis</a:t>
            </a:r>
            <a:r>
              <a:rPr lang="en-US" u="sng" dirty="0" smtClean="0"/>
              <a:t>,</a:t>
            </a:r>
            <a:r>
              <a:rPr lang="en-US" dirty="0" smtClean="0"/>
              <a:t> the cytokines that are playing a major role result in </a:t>
            </a:r>
            <a:r>
              <a:rPr lang="en-US" dirty="0" err="1" smtClean="0">
                <a:solidFill>
                  <a:srgbClr val="C00000"/>
                </a:solidFill>
              </a:rPr>
              <a:t>osteoblastic</a:t>
            </a:r>
            <a:r>
              <a:rPr lang="en-US" dirty="0" smtClean="0">
                <a:solidFill>
                  <a:srgbClr val="C00000"/>
                </a:solidFill>
              </a:rPr>
              <a:t> activity</a:t>
            </a:r>
          </a:p>
          <a:p>
            <a:pPr algn="l" rtl="0" eaLnBrk="1" hangingPunct="1">
              <a:lnSpc>
                <a:spcPct val="90000"/>
              </a:lnSpc>
              <a:buClr>
                <a:srgbClr val="00B050"/>
              </a:buClr>
              <a:buFont typeface="Wingdings" pitchFamily="2" charset="2"/>
              <a:buChar char="ü"/>
            </a:pPr>
            <a:r>
              <a:rPr lang="en-US" dirty="0" smtClean="0"/>
              <a:t>Gradual bony bridging follows after being initiated by the inflammation</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1467"/>
            <a:ext cx="7772400" cy="3625484"/>
          </a:xfrm>
        </p:spPr>
        <p:txBody>
          <a:bodyPr>
            <a:normAutofit/>
          </a:bodyPr>
          <a:lstStyle/>
          <a:p>
            <a:r>
              <a:rPr lang="en-US" sz="5500" dirty="0" smtClean="0">
                <a:solidFill>
                  <a:srgbClr val="C00000"/>
                </a:solidFill>
              </a:rPr>
              <a:t>ANKYLOSING SPONDYLITIS</a:t>
            </a:r>
            <a:endParaRPr lang="en-US" sz="5500" dirty="0">
              <a:solidFill>
                <a:srgbClr val="C00000"/>
              </a:solidFill>
            </a:endParaRPr>
          </a:p>
        </p:txBody>
      </p:sp>
      <p:sp>
        <p:nvSpPr>
          <p:cNvPr id="3" name="Subtitle 2"/>
          <p:cNvSpPr>
            <a:spLocks noGrp="1"/>
          </p:cNvSpPr>
          <p:nvPr>
            <p:ph type="subTitle" idx="1"/>
          </p:nvPr>
        </p:nvSpPr>
        <p:spPr>
          <a:xfrm>
            <a:off x="1043608" y="3861048"/>
            <a:ext cx="6480048" cy="1500199"/>
          </a:xfrm>
        </p:spPr>
        <p:txBody>
          <a:bodyPr>
            <a:normAutofit/>
          </a:bodyPr>
          <a:lstStyle/>
          <a:p>
            <a:pPr algn="l"/>
            <a:r>
              <a:rPr lang="en-US" dirty="0" smtClean="0">
                <a:solidFill>
                  <a:schemeClr val="tx1"/>
                </a:solidFill>
              </a:rPr>
              <a:t>MARIE-STRUMPELL DISEASE</a:t>
            </a:r>
          </a:p>
          <a:p>
            <a:pPr algn="l"/>
            <a:r>
              <a:rPr lang="en-US" dirty="0" smtClean="0">
                <a:solidFill>
                  <a:schemeClr val="tx1"/>
                </a:solidFill>
              </a:rPr>
              <a:t>(BECHTEREW DISEASE)</a:t>
            </a:r>
            <a:r>
              <a:rPr lang="en-US" dirty="0" smtClean="0">
                <a:solidFill>
                  <a:schemeClr val="bg1"/>
                </a:solidFill>
              </a:rPr>
              <a:t>)</a:t>
            </a:r>
            <a:endParaRPr lang="en-U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16632"/>
            <a:ext cx="8229600" cy="158006"/>
          </a:xfrm>
        </p:spPr>
        <p:txBody>
          <a:bodyPr>
            <a:normAutofit fontScale="90000"/>
          </a:bodyPr>
          <a:lstStyle/>
          <a:p>
            <a:endParaRPr lang="en-US" dirty="0"/>
          </a:p>
        </p:txBody>
      </p:sp>
      <p:sp>
        <p:nvSpPr>
          <p:cNvPr id="3" name="Content Placeholder 2"/>
          <p:cNvSpPr>
            <a:spLocks noGrp="1"/>
          </p:cNvSpPr>
          <p:nvPr>
            <p:ph idx="1"/>
          </p:nvPr>
        </p:nvSpPr>
        <p:spPr>
          <a:xfrm>
            <a:off x="457200" y="476672"/>
            <a:ext cx="8229600" cy="5649491"/>
          </a:xfrm>
        </p:spPr>
        <p:txBody>
          <a:bodyPr>
            <a:normAutofit/>
          </a:bodyPr>
          <a:lstStyle/>
          <a:p>
            <a:pPr marL="0" indent="0" algn="l" rtl="0">
              <a:buNone/>
            </a:pPr>
            <a:r>
              <a:rPr lang="en-US" sz="2400" b="1" dirty="0" smtClean="0"/>
              <a:t>QUES.</a:t>
            </a:r>
            <a:r>
              <a:rPr lang="en-US" sz="2400" dirty="0" smtClean="0"/>
              <a:t> </a:t>
            </a:r>
          </a:p>
          <a:p>
            <a:pPr marL="0" indent="0" algn="l" rtl="0">
              <a:buNone/>
            </a:pPr>
            <a:r>
              <a:rPr lang="en-US" sz="2400" dirty="0" smtClean="0"/>
              <a:t>A </a:t>
            </a:r>
            <a:r>
              <a:rPr lang="en-US" sz="2400" dirty="0"/>
              <a:t>32-year-old man presents with several months of lower back pain that is worse at night. He loosens up after he wakes up and walks around for a while. Physical examination shows diminished expansion of the chest on inhalation and flattening of the normal lumbar curvature. He is unable to lean forward. He had an episode of uveitis treated with steroids 5 months earlier</a:t>
            </a:r>
            <a:r>
              <a:rPr lang="en-US" sz="2400" dirty="0" smtClean="0"/>
              <a:t>.</a:t>
            </a:r>
          </a:p>
          <a:p>
            <a:pPr marL="0" indent="0" algn="l" rtl="0">
              <a:buNone/>
            </a:pPr>
            <a:endParaRPr lang="en-US" sz="2400" dirty="0" smtClean="0"/>
          </a:p>
          <a:p>
            <a:pPr marL="457200" indent="-457200" algn="l" rtl="0">
              <a:buFont typeface="+mj-lt"/>
              <a:buAutoNum type="alphaUcPeriod"/>
            </a:pPr>
            <a:r>
              <a:rPr lang="en-US" sz="2000" b="1" dirty="0" smtClean="0"/>
              <a:t>What </a:t>
            </a:r>
            <a:r>
              <a:rPr lang="en-US" sz="2000" b="1" dirty="0"/>
              <a:t>is the most likely diagnosis? </a:t>
            </a:r>
            <a:endParaRPr lang="en-US" sz="2000" b="1" dirty="0" smtClean="0"/>
          </a:p>
          <a:p>
            <a:pPr marL="457200" indent="-457200" algn="l" rtl="0">
              <a:buFont typeface="+mj-lt"/>
              <a:buAutoNum type="alphaUcPeriod"/>
            </a:pPr>
            <a:r>
              <a:rPr lang="en-US" sz="2000" b="1" dirty="0" smtClean="0"/>
              <a:t>What </a:t>
            </a:r>
            <a:r>
              <a:rPr lang="en-US" sz="2000" b="1" dirty="0"/>
              <a:t>is the best initial test? </a:t>
            </a:r>
            <a:endParaRPr lang="en-US" sz="2000" b="1" dirty="0" smtClean="0"/>
          </a:p>
          <a:p>
            <a:pPr marL="457200" indent="-457200" algn="l" rtl="0">
              <a:buFont typeface="+mj-lt"/>
              <a:buAutoNum type="alphaUcPeriod"/>
            </a:pPr>
            <a:r>
              <a:rPr lang="en-US" sz="2000" b="1" dirty="0" smtClean="0"/>
              <a:t>What </a:t>
            </a:r>
            <a:r>
              <a:rPr lang="en-US" sz="2000" b="1" dirty="0"/>
              <a:t>is the most accurate test? </a:t>
            </a:r>
            <a:endParaRPr lang="en-US" sz="2000" b="1" dirty="0" smtClean="0"/>
          </a:p>
          <a:p>
            <a:pPr marL="457200" indent="-457200" algn="l" rtl="0">
              <a:buFont typeface="+mj-lt"/>
              <a:buAutoNum type="alphaUcPeriod"/>
            </a:pPr>
            <a:r>
              <a:rPr lang="en-US" sz="2000" b="1" dirty="0" smtClean="0"/>
              <a:t>What </a:t>
            </a:r>
            <a:r>
              <a:rPr lang="en-US" sz="2000" b="1" dirty="0"/>
              <a:t>is the best initial treatment</a:t>
            </a:r>
            <a:r>
              <a:rPr lang="en-US" sz="2000" b="1" dirty="0" smtClean="0"/>
              <a:t>?</a:t>
            </a:r>
          </a:p>
          <a:p>
            <a:pPr marL="457200" indent="-457200" algn="l" rtl="0">
              <a:buFont typeface="+mj-lt"/>
              <a:buAutoNum type="alphaUcPeriod"/>
            </a:pPr>
            <a:r>
              <a:rPr lang="en-US" sz="2000" b="1" dirty="0" smtClean="0"/>
              <a:t>What </a:t>
            </a:r>
            <a:r>
              <a:rPr lang="en-US" sz="2000" b="1" dirty="0"/>
              <a:t>is the most effective treatment? </a:t>
            </a:r>
          </a:p>
        </p:txBody>
      </p:sp>
    </p:spTree>
    <p:extLst>
      <p:ext uri="{BB962C8B-B14F-4D97-AF65-F5344CB8AC3E}">
        <p14:creationId xmlns:p14="http://schemas.microsoft.com/office/powerpoint/2010/main" val="1572008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d00f55fd-da9a-4942-b00f-636e671c6725"/>
  <p:tag name="ARTICULATE_SLIDE_NAV" val="3"/>
</p:tagLst>
</file>

<file path=ppt/tags/tag2.xml><?xml version="1.0" encoding="utf-8"?>
<p:tagLst xmlns:a="http://schemas.openxmlformats.org/drawingml/2006/main" xmlns:r="http://schemas.openxmlformats.org/officeDocument/2006/relationships" xmlns:p="http://schemas.openxmlformats.org/presentationml/2006/main">
  <p:tag name="ANIM_SPRITE_COUNT" val=" 12"/>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28"/>
  <p:tag name="ARTICULATE_SLIDE_GUID" val="eedcc21e-6125-47d5-8f03-a0870ab20a2c"/>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PORT">
  <a:themeElements>
    <a:clrScheme name="سمة Offic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سمة Office">
      <a:majorFont>
        <a:latin typeface="Arial Black"/>
        <a:ea typeface=""/>
        <a:cs typeface="Times New Roman (Arabic)"/>
      </a:majorFont>
      <a:minorFont>
        <a:latin typeface="Tahoma"/>
        <a:ea typeface=""/>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6" charset="0"/>
            <a:cs typeface="Times New Roman (Arabic)" pitchFamily="2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6" charset="0"/>
            <a:cs typeface="Times New Roman (Arabic)" pitchFamily="26" charset="0"/>
          </a:defRPr>
        </a:defPPr>
      </a:lstStyle>
    </a:lnDef>
  </a:objectDefaults>
  <a:extraClrSchemeLst>
    <a:extraClrScheme>
      <a:clrScheme name="سمة Office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سمة Offic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سمة Offic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سمة Office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سمة Office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NTPORT">
  <a:themeElements>
    <a:clrScheme name="سمة Offic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سمة Office">
      <a:majorFont>
        <a:latin typeface="Arial Black"/>
        <a:ea typeface=""/>
        <a:cs typeface="Times New Roman (Arabic)"/>
      </a:majorFont>
      <a:minorFont>
        <a:latin typeface="Tahoma"/>
        <a:ea typeface=""/>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6" charset="0"/>
            <a:cs typeface="Times New Roman (Arabic)" pitchFamily="2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6" charset="0"/>
            <a:cs typeface="Times New Roman (Arabic)" pitchFamily="26" charset="0"/>
          </a:defRPr>
        </a:defPPr>
      </a:lstStyle>
    </a:lnDef>
  </a:objectDefaults>
  <a:extraClrSchemeLst>
    <a:extraClrScheme>
      <a:clrScheme name="سمة Office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سمة Offic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سمة Offic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سمة Office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سمة Office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SUCOM LSI TEMPLATE 2012">
  <a:themeElements>
    <a:clrScheme name="BrandSource OSUCOM">
      <a:dk1>
        <a:sysClr val="windowText" lastClr="000000"/>
      </a:dk1>
      <a:lt1>
        <a:sysClr val="window" lastClr="FFFFFF"/>
      </a:lt1>
      <a:dk2>
        <a:srgbClr val="1F497D"/>
      </a:dk2>
      <a:lt2>
        <a:srgbClr val="EEECE1"/>
      </a:lt2>
      <a:accent1>
        <a:srgbClr val="4F81BD"/>
      </a:accent1>
      <a:accent2>
        <a:srgbClr val="DD5114"/>
      </a:accent2>
      <a:accent3>
        <a:srgbClr val="9BBB59"/>
      </a:accent3>
      <a:accent4>
        <a:srgbClr val="606D1A"/>
      </a:accent4>
      <a:accent5>
        <a:srgbClr val="4799B5"/>
      </a:accent5>
      <a:accent6>
        <a:srgbClr val="E89E47"/>
      </a:accent6>
      <a:hlink>
        <a:srgbClr val="1F497D"/>
      </a:hlink>
      <a:folHlink>
        <a:srgbClr val="9EC9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ONTPORT">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سمة Office">
      <a:majorFont>
        <a:latin typeface="Arial Black"/>
        <a:ea typeface=""/>
        <a:cs typeface="Times New Roman (Arabic)"/>
      </a:majorFont>
      <a:minorFont>
        <a:latin typeface="Tahoma"/>
        <a:ea typeface=""/>
        <a:cs typeface="Times New Roman (Arab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6" charset="0"/>
            <a:cs typeface="Times New Roman (Arabic)" pitchFamily="2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26" charset="0"/>
            <a:cs typeface="Times New Roman (Arabic)" pitchFamily="26" charset="0"/>
          </a:defRPr>
        </a:defPPr>
      </a:lstStyle>
    </a:lnDef>
  </a:objectDefaults>
  <a:extraClrSchemeLst>
    <a:extraClrScheme>
      <a:clrScheme name="سمة Office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سمة Office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سمة Offic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سمة Office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سمة Office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سمة Office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سمة Office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1881</Words>
  <Application>Microsoft Office PowerPoint</Application>
  <PresentationFormat>On-screen Show (4:3)</PresentationFormat>
  <Paragraphs>282</Paragraphs>
  <Slides>55</Slides>
  <Notes>5</Notes>
  <HiddenSlides>0</HiddenSlides>
  <MMClips>0</MMClips>
  <ScaleCrop>false</ScaleCrop>
  <HeadingPairs>
    <vt:vector size="4" baseType="variant">
      <vt:variant>
        <vt:lpstr>Theme</vt:lpstr>
      </vt:variant>
      <vt:variant>
        <vt:i4>7</vt:i4>
      </vt:variant>
      <vt:variant>
        <vt:lpstr>Slide Titles</vt:lpstr>
      </vt:variant>
      <vt:variant>
        <vt:i4>55</vt:i4>
      </vt:variant>
    </vt:vector>
  </HeadingPairs>
  <TitlesOfParts>
    <vt:vector size="62" baseType="lpstr">
      <vt:lpstr>سمة Office</vt:lpstr>
      <vt:lpstr>CONTPORT</vt:lpstr>
      <vt:lpstr>1_CONTPORT</vt:lpstr>
      <vt:lpstr>1_Office Theme</vt:lpstr>
      <vt:lpstr>OSUCOM LSI TEMPLATE 2012</vt:lpstr>
      <vt:lpstr>2_CONTPORT</vt:lpstr>
      <vt:lpstr>1_سمة Office</vt:lpstr>
      <vt:lpstr>Spondyloarthropathies   Dr. Husham Aldaoseri 12.Oct.2023</vt:lpstr>
      <vt:lpstr>Objectives</vt:lpstr>
      <vt:lpstr>Introduction</vt:lpstr>
      <vt:lpstr>PowerPoint Presentation</vt:lpstr>
      <vt:lpstr>Spondyloarthropaties</vt:lpstr>
      <vt:lpstr>Spondyloarthropaties</vt:lpstr>
      <vt:lpstr>Spondyloarthropaties</vt:lpstr>
      <vt:lpstr>ANKYLOSING SPONDYLITIS</vt:lpstr>
      <vt:lpstr>PowerPoint Presentation</vt:lpstr>
      <vt:lpstr>PowerPoint Presentation</vt:lpstr>
      <vt:lpstr>PowerPoint Presentation</vt:lpstr>
      <vt:lpstr>PowerPoint Presentation</vt:lpstr>
      <vt:lpstr>Inflammatory back pain</vt:lpstr>
      <vt:lpstr>Comparison of inflammatory and mechanical back pain</vt:lpstr>
      <vt:lpstr>SYMPTOMS AND SIGNS</vt:lpstr>
      <vt:lpstr>PowerPoint Presentation</vt:lpstr>
      <vt:lpstr>PowerPoint Presentation</vt:lpstr>
      <vt:lpstr>PowerPoint Presentation</vt:lpstr>
      <vt:lpstr>Peripheral Joint Manifestations</vt:lpstr>
      <vt:lpstr>Enthesitis </vt:lpstr>
      <vt:lpstr>Ocular</vt:lpstr>
      <vt:lpstr>Other Organs</vt:lpstr>
      <vt:lpstr>Cervical mobility</vt:lpstr>
      <vt:lpstr>Occiput To Wall Distance </vt:lpstr>
      <vt:lpstr>Tragus-to-wall distance</vt:lpstr>
      <vt:lpstr>Cervical rotation</vt:lpstr>
      <vt:lpstr>Chest expansion</vt:lpstr>
      <vt:lpstr>Lumbar flexion (modified Schober)</vt:lpstr>
      <vt:lpstr>Finger to floor distance</vt:lpstr>
      <vt:lpstr>Lateral spinal flexion</vt:lpstr>
      <vt:lpstr>TESTS FOR SACROILITIS</vt:lpstr>
      <vt:lpstr>GAENSLEN TEST</vt:lpstr>
      <vt:lpstr>PELVIC COMPRESSION TEST</vt:lpstr>
      <vt:lpstr>Patrick's test or FABER test</vt:lpstr>
      <vt:lpstr>Examination findings in patients with mechanical back pain  </vt:lpstr>
      <vt:lpstr>LABORATORY FINDINGS </vt:lpstr>
      <vt:lpstr>IMAGING STUDIES</vt:lpstr>
      <vt:lpstr>PowerPoint Presentation</vt:lpstr>
      <vt:lpstr>PowerPoint Presentation</vt:lpstr>
      <vt:lpstr>PowerPoint Presentation</vt:lpstr>
      <vt:lpstr>PowerPoint Presentation</vt:lpstr>
      <vt:lpstr>MRI  </vt:lpstr>
      <vt:lpstr>Spine</vt:lpstr>
      <vt:lpstr>PowerPoint Presentation</vt:lpstr>
      <vt:lpstr>Ankylosing spondylitis: lumbar vertebrae, bamboo spine (radiograph)</vt:lpstr>
      <vt:lpstr>MRI</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أسعد للحاسبات</dc:creator>
  <cp:lastModifiedBy>lenovo</cp:lastModifiedBy>
  <cp:revision>101</cp:revision>
  <dcterms:created xsi:type="dcterms:W3CDTF">2015-10-25T10:20:24Z</dcterms:created>
  <dcterms:modified xsi:type="dcterms:W3CDTF">2023-10-12T06:23:26Z</dcterms:modified>
</cp:coreProperties>
</file>